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bookmarkIdSeed="2">
  <p:sldMasterIdLst>
    <p:sldMasterId id="2147483684" r:id="rId1"/>
  </p:sldMasterIdLst>
  <p:notesMasterIdLst>
    <p:notesMasterId r:id="rId55"/>
  </p:notesMasterIdLst>
  <p:sldIdLst>
    <p:sldId id="256" r:id="rId2"/>
    <p:sldId id="265" r:id="rId3"/>
    <p:sldId id="533" r:id="rId4"/>
    <p:sldId id="532" r:id="rId5"/>
    <p:sldId id="534" r:id="rId6"/>
    <p:sldId id="535" r:id="rId7"/>
    <p:sldId id="536" r:id="rId8"/>
    <p:sldId id="537" r:id="rId9"/>
    <p:sldId id="538" r:id="rId10"/>
    <p:sldId id="539" r:id="rId11"/>
    <p:sldId id="531" r:id="rId12"/>
    <p:sldId id="501" r:id="rId13"/>
    <p:sldId id="502" r:id="rId14"/>
    <p:sldId id="503" r:id="rId15"/>
    <p:sldId id="504" r:id="rId16"/>
    <p:sldId id="505" r:id="rId17"/>
    <p:sldId id="500" r:id="rId18"/>
    <p:sldId id="512" r:id="rId19"/>
    <p:sldId id="513" r:id="rId20"/>
    <p:sldId id="514" r:id="rId21"/>
    <p:sldId id="540" r:id="rId22"/>
    <p:sldId id="515" r:id="rId23"/>
    <p:sldId id="511" r:id="rId24"/>
    <p:sldId id="516" r:id="rId25"/>
    <p:sldId id="518" r:id="rId26"/>
    <p:sldId id="527" r:id="rId27"/>
    <p:sldId id="523" r:id="rId28"/>
    <p:sldId id="508" r:id="rId29"/>
    <p:sldId id="542" r:id="rId30"/>
    <p:sldId id="519" r:id="rId31"/>
    <p:sldId id="530" r:id="rId32"/>
    <p:sldId id="524" r:id="rId33"/>
    <p:sldId id="509" r:id="rId34"/>
    <p:sldId id="520" r:id="rId35"/>
    <p:sldId id="517" r:id="rId36"/>
    <p:sldId id="529" r:id="rId37"/>
    <p:sldId id="525" r:id="rId38"/>
    <p:sldId id="510" r:id="rId39"/>
    <p:sldId id="521" r:id="rId40"/>
    <p:sldId id="543" r:id="rId41"/>
    <p:sldId id="528" r:id="rId42"/>
    <p:sldId id="526" r:id="rId43"/>
    <p:sldId id="507" r:id="rId44"/>
    <p:sldId id="266" r:id="rId45"/>
    <p:sldId id="495" r:id="rId46"/>
    <p:sldId id="498" r:id="rId47"/>
    <p:sldId id="546" r:id="rId48"/>
    <p:sldId id="493" r:id="rId49"/>
    <p:sldId id="496" r:id="rId50"/>
    <p:sldId id="307" r:id="rId51"/>
    <p:sldId id="499" r:id="rId52"/>
    <p:sldId id="544" r:id="rId53"/>
    <p:sldId id="259" r:id="rId54"/>
  </p:sldIdLst>
  <p:sldSz cx="9144000" cy="6858000" type="screen4x3"/>
  <p:notesSz cx="6784975" cy="9906000"/>
  <p:embeddedFontLs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
      <p:font typeface="Cambria Math" panose="02040503050406030204" pitchFamily="18" charset="0"/>
      <p:regular r:id="rId62"/>
    </p:embeddedFont>
    <p:embeddedFont>
      <p:font typeface="Fira Sans" panose="020B0503050000020004" pitchFamily="34" charset="0"/>
      <p:regular r:id="rId63"/>
      <p:bold r:id="rId64"/>
      <p:italic r:id="rId65"/>
      <p:boldItalic r:id="rId66"/>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uła Teresa" initials="MT" lastIdx="1" clrIdx="0">
    <p:extLst>
      <p:ext uri="{19B8F6BF-5375-455C-9EA6-DF929625EA0E}">
        <p15:presenceInfo xmlns:p15="http://schemas.microsoft.com/office/powerpoint/2012/main" userId="S-1-5-21-3419930908-1354286565-637230989-522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C7"/>
    <a:srgbClr val="C3E5A9"/>
    <a:srgbClr val="2E75B6"/>
    <a:srgbClr val="001D77"/>
    <a:srgbClr val="A4C8EB"/>
    <a:srgbClr val="69BE28"/>
    <a:srgbClr val="87CB53"/>
    <a:srgbClr val="E1F2D4"/>
    <a:srgbClr val="334A92"/>
    <a:srgbClr val="CCD2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03" autoAdjust="0"/>
    <p:restoredTop sz="95439" autoAdjust="0"/>
  </p:normalViewPr>
  <p:slideViewPr>
    <p:cSldViewPr snapToGrid="0">
      <p:cViewPr varScale="1">
        <p:scale>
          <a:sx n="79" d="100"/>
          <a:sy n="79" d="100"/>
        </p:scale>
        <p:origin x="792" y="72"/>
      </p:cViewPr>
      <p:guideLst/>
    </p:cSldViewPr>
  </p:slideViewPr>
  <p:outlineViewPr>
    <p:cViewPr>
      <p:scale>
        <a:sx n="33" d="100"/>
        <a:sy n="33" d="100"/>
      </p:scale>
      <p:origin x="0" y="-11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Vmfrze01\dsm\=%200%20PRAKTYKA\PRZ%20lipiec%202024\Energia%20ADS%20-%20benchmarking\proba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Vmfrze01\dsm\=%200%20PRAKTYKA\PRZ%20lipiec%202024\Energia%20ADS%20-%20benchmarking\proba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Vmfrze01\dsm\=%200%20PRAKTYKA\PRZ%20lipiec%202024\Energia%20ADS%20-%20benchmarking\proba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Vmfrze01\dsm\=%200%20PRAKTYKA\PRZ%20lipiec%202024\Energia%20ADS%20-%20benchmarking\proba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Vmfrze01\dsm\=%200%20PRAKTYKA\PRZ%20lipiec%202024\Energia%20ADS%20-%20benchmarking\proba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Vmfrze01\dsm\=%200%20PRAKTYKA\PRZ%20lipiec%202024\Energia%20ADS%20-%20benchmarking\proba1.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Wyniki</a:t>
            </a:r>
            <a:r>
              <a:rPr lang="pl-PL" baseline="0"/>
              <a:t> bez podziału na źródła - województwa</a:t>
            </a:r>
            <a:endParaRPr lang="pl-P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Arkusz1!$A$98</c:f>
              <c:strCache>
                <c:ptCount val="1"/>
                <c:pt idx="0">
                  <c:v>po Benchmarkingu</c:v>
                </c:pt>
              </c:strCache>
            </c:strRef>
          </c:tx>
          <c:spPr>
            <a:solidFill>
              <a:schemeClr val="accent1"/>
            </a:solidFill>
            <a:ln>
              <a:noFill/>
            </a:ln>
            <a:effectLst/>
          </c:spPr>
          <c:invertIfNegative val="0"/>
          <c:cat>
            <c:strRef>
              <c:f>Arkusz1!$C$99:$C$114</c:f>
              <c:strCache>
                <c:ptCount val="16"/>
                <c:pt idx="0">
                  <c:v>02</c:v>
                </c:pt>
                <c:pt idx="1">
                  <c:v>04</c:v>
                </c:pt>
                <c:pt idx="2">
                  <c:v>06</c:v>
                </c:pt>
                <c:pt idx="3">
                  <c:v>08</c:v>
                </c:pt>
                <c:pt idx="4">
                  <c:v>10</c:v>
                </c:pt>
                <c:pt idx="5">
                  <c:v>12</c:v>
                </c:pt>
                <c:pt idx="6">
                  <c:v>14</c:v>
                </c:pt>
                <c:pt idx="7">
                  <c:v>16</c:v>
                </c:pt>
                <c:pt idx="8">
                  <c:v>18</c:v>
                </c:pt>
                <c:pt idx="9">
                  <c:v>20</c:v>
                </c:pt>
                <c:pt idx="10">
                  <c:v>22</c:v>
                </c:pt>
                <c:pt idx="11">
                  <c:v>24</c:v>
                </c:pt>
                <c:pt idx="12">
                  <c:v>26</c:v>
                </c:pt>
                <c:pt idx="13">
                  <c:v>28</c:v>
                </c:pt>
                <c:pt idx="14">
                  <c:v>30</c:v>
                </c:pt>
                <c:pt idx="15">
                  <c:v>32</c:v>
                </c:pt>
              </c:strCache>
            </c:strRef>
          </c:cat>
          <c:val>
            <c:numRef>
              <c:f>Arkusz1!$A$99:$A$114</c:f>
              <c:numCache>
                <c:formatCode>General</c:formatCode>
                <c:ptCount val="16"/>
                <c:pt idx="0">
                  <c:v>735.18128122998007</c:v>
                </c:pt>
                <c:pt idx="1">
                  <c:v>3486.2812811769982</c:v>
                </c:pt>
                <c:pt idx="2">
                  <c:v>533.28128123386841</c:v>
                </c:pt>
                <c:pt idx="3">
                  <c:v>696.081281230733</c:v>
                </c:pt>
                <c:pt idx="4">
                  <c:v>1770.7812812100356</c:v>
                </c:pt>
                <c:pt idx="5">
                  <c:v>510.48128123430752</c:v>
                </c:pt>
                <c:pt idx="6">
                  <c:v>1714.0812812111274</c:v>
                </c:pt>
                <c:pt idx="7">
                  <c:v>464.9812812351837</c:v>
                </c:pt>
                <c:pt idx="8">
                  <c:v>624.38128123211391</c:v>
                </c:pt>
                <c:pt idx="9">
                  <c:v>941.08128122601454</c:v>
                </c:pt>
                <c:pt idx="10">
                  <c:v>2395.7812811979993</c:v>
                </c:pt>
                <c:pt idx="11">
                  <c:v>913.28128122655005</c:v>
                </c:pt>
                <c:pt idx="12">
                  <c:v>1989.4812812058235</c:v>
                </c:pt>
                <c:pt idx="13">
                  <c:v>1272.5812812196305</c:v>
                </c:pt>
                <c:pt idx="14">
                  <c:v>2388.381281198142</c:v>
                </c:pt>
                <c:pt idx="15">
                  <c:v>4365.5812811600636</c:v>
                </c:pt>
              </c:numCache>
            </c:numRef>
          </c:val>
          <c:extLst>
            <c:ext xmlns:c16="http://schemas.microsoft.com/office/drawing/2014/chart" uri="{C3380CC4-5D6E-409C-BE32-E72D297353CC}">
              <c16:uniqueId val="{00000000-C5A6-4FC9-AF79-1156294A7D0C}"/>
            </c:ext>
          </c:extLst>
        </c:ser>
        <c:ser>
          <c:idx val="1"/>
          <c:order val="1"/>
          <c:tx>
            <c:strRef>
              <c:f>Arkusz1!$B$98</c:f>
              <c:strCache>
                <c:ptCount val="1"/>
                <c:pt idx="0">
                  <c:v>przed Benchmarkingiem</c:v>
                </c:pt>
              </c:strCache>
            </c:strRef>
          </c:tx>
          <c:spPr>
            <a:solidFill>
              <a:schemeClr val="accent2"/>
            </a:solidFill>
            <a:ln>
              <a:noFill/>
            </a:ln>
            <a:effectLst/>
          </c:spPr>
          <c:invertIfNegative val="0"/>
          <c:cat>
            <c:strRef>
              <c:f>Arkusz1!$C$99:$C$114</c:f>
              <c:strCache>
                <c:ptCount val="16"/>
                <c:pt idx="0">
                  <c:v>02</c:v>
                </c:pt>
                <c:pt idx="1">
                  <c:v>04</c:v>
                </c:pt>
                <c:pt idx="2">
                  <c:v>06</c:v>
                </c:pt>
                <c:pt idx="3">
                  <c:v>08</c:v>
                </c:pt>
                <c:pt idx="4">
                  <c:v>10</c:v>
                </c:pt>
                <c:pt idx="5">
                  <c:v>12</c:v>
                </c:pt>
                <c:pt idx="6">
                  <c:v>14</c:v>
                </c:pt>
                <c:pt idx="7">
                  <c:v>16</c:v>
                </c:pt>
                <c:pt idx="8">
                  <c:v>18</c:v>
                </c:pt>
                <c:pt idx="9">
                  <c:v>20</c:v>
                </c:pt>
                <c:pt idx="10">
                  <c:v>22</c:v>
                </c:pt>
                <c:pt idx="11">
                  <c:v>24</c:v>
                </c:pt>
                <c:pt idx="12">
                  <c:v>26</c:v>
                </c:pt>
                <c:pt idx="13">
                  <c:v>28</c:v>
                </c:pt>
                <c:pt idx="14">
                  <c:v>30</c:v>
                </c:pt>
                <c:pt idx="15">
                  <c:v>32</c:v>
                </c:pt>
              </c:strCache>
            </c:strRef>
          </c:cat>
          <c:val>
            <c:numRef>
              <c:f>Arkusz1!$B$99:$B$114</c:f>
              <c:numCache>
                <c:formatCode>#\ ##0.0</c:formatCode>
                <c:ptCount val="16"/>
                <c:pt idx="0">
                  <c:v>769.7</c:v>
                </c:pt>
                <c:pt idx="1">
                  <c:v>3520.8</c:v>
                </c:pt>
                <c:pt idx="2">
                  <c:v>567.79999999999995</c:v>
                </c:pt>
                <c:pt idx="3">
                  <c:v>730.6</c:v>
                </c:pt>
                <c:pt idx="4">
                  <c:v>1805.3</c:v>
                </c:pt>
                <c:pt idx="5">
                  <c:v>545</c:v>
                </c:pt>
                <c:pt idx="6">
                  <c:v>1748.6</c:v>
                </c:pt>
                <c:pt idx="7">
                  <c:v>499.5</c:v>
                </c:pt>
                <c:pt idx="8">
                  <c:v>658.9</c:v>
                </c:pt>
                <c:pt idx="9">
                  <c:v>975.6</c:v>
                </c:pt>
                <c:pt idx="10">
                  <c:v>2430.3000000000002</c:v>
                </c:pt>
                <c:pt idx="11">
                  <c:v>947.8</c:v>
                </c:pt>
                <c:pt idx="12">
                  <c:v>2024</c:v>
                </c:pt>
                <c:pt idx="13">
                  <c:v>1307.0999999999999</c:v>
                </c:pt>
                <c:pt idx="14">
                  <c:v>2422.9</c:v>
                </c:pt>
                <c:pt idx="15">
                  <c:v>4400.1000000000004</c:v>
                </c:pt>
              </c:numCache>
            </c:numRef>
          </c:val>
          <c:extLst>
            <c:ext xmlns:c16="http://schemas.microsoft.com/office/drawing/2014/chart" uri="{C3380CC4-5D6E-409C-BE32-E72D297353CC}">
              <c16:uniqueId val="{00000001-C5A6-4FC9-AF79-1156294A7D0C}"/>
            </c:ext>
          </c:extLst>
        </c:ser>
        <c:dLbls>
          <c:showLegendKey val="0"/>
          <c:showVal val="0"/>
          <c:showCatName val="0"/>
          <c:showSerName val="0"/>
          <c:showPercent val="0"/>
          <c:showBubbleSize val="0"/>
        </c:dLbls>
        <c:gapWidth val="219"/>
        <c:overlap val="-27"/>
        <c:axId val="-1736002064"/>
        <c:axId val="-1735993360"/>
      </c:barChart>
      <c:catAx>
        <c:axId val="-1736002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735993360"/>
        <c:crosses val="autoZero"/>
        <c:auto val="1"/>
        <c:lblAlgn val="ctr"/>
        <c:lblOffset val="100"/>
        <c:noMultiLvlLbl val="0"/>
      </c:catAx>
      <c:valAx>
        <c:axId val="-1735993360"/>
        <c:scaling>
          <c:orientation val="minMax"/>
          <c:max val="4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736002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Wyniki</a:t>
            </a:r>
            <a:r>
              <a:rPr lang="pl-PL" baseline="0"/>
              <a:t> bez podziału na źródła - miesiące</a:t>
            </a:r>
            <a:endParaRPr lang="pl-P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lineChart>
        <c:grouping val="standard"/>
        <c:varyColors val="0"/>
        <c:ser>
          <c:idx val="0"/>
          <c:order val="0"/>
          <c:tx>
            <c:strRef>
              <c:f>Arkusz1!$A$92</c:f>
              <c:strCache>
                <c:ptCount val="1"/>
                <c:pt idx="0">
                  <c:v>po Benchmarkingu</c:v>
                </c:pt>
              </c:strCache>
            </c:strRef>
          </c:tx>
          <c:spPr>
            <a:ln w="28575" cap="rnd">
              <a:solidFill>
                <a:schemeClr val="accent1"/>
              </a:solidFill>
              <a:round/>
            </a:ln>
            <a:effectLst/>
          </c:spPr>
          <c:marker>
            <c:symbol val="none"/>
          </c:marker>
          <c:cat>
            <c:strRef>
              <c:f>Arkusz1!$B$1:$M$1</c:f>
              <c:strCache>
                <c:ptCount val="12"/>
                <c:pt idx="0">
                  <c:v>styczeń </c:v>
                </c:pt>
                <c:pt idx="1">
                  <c:v>luty</c:v>
                </c:pt>
                <c:pt idx="2">
                  <c:v>marzec</c:v>
                </c:pt>
                <c:pt idx="3">
                  <c:v>kwiecień</c:v>
                </c:pt>
                <c:pt idx="4">
                  <c:v>maj</c:v>
                </c:pt>
                <c:pt idx="5">
                  <c:v>czerwiec</c:v>
                </c:pt>
                <c:pt idx="6">
                  <c:v>lipiec</c:v>
                </c:pt>
                <c:pt idx="7">
                  <c:v>sierpień</c:v>
                </c:pt>
                <c:pt idx="8">
                  <c:v>wrzesień</c:v>
                </c:pt>
                <c:pt idx="9">
                  <c:v>październik</c:v>
                </c:pt>
                <c:pt idx="10">
                  <c:v>listopad</c:v>
                </c:pt>
                <c:pt idx="11">
                  <c:v>grudzień</c:v>
                </c:pt>
              </c:strCache>
            </c:strRef>
          </c:cat>
          <c:val>
            <c:numRef>
              <c:f>Arkusz1!$B$92:$M$92</c:f>
              <c:numCache>
                <c:formatCode>General</c:formatCode>
                <c:ptCount val="12"/>
                <c:pt idx="0">
                  <c:v>2450.97618378571</c:v>
                </c:pt>
                <c:pt idx="1">
                  <c:v>2379.3047477857144</c:v>
                </c:pt>
                <c:pt idx="2">
                  <c:v>1882.5189987857145</c:v>
                </c:pt>
                <c:pt idx="3">
                  <c:v>2141.7852737857147</c:v>
                </c:pt>
                <c:pt idx="4">
                  <c:v>1882.5189987857145</c:v>
                </c:pt>
                <c:pt idx="5">
                  <c:v>1705.6091197857143</c:v>
                </c:pt>
                <c:pt idx="6">
                  <c:v>1794.7612657857142</c:v>
                </c:pt>
                <c:pt idx="7">
                  <c:v>1497.0356977857143</c:v>
                </c:pt>
                <c:pt idx="8">
                  <c:v>2014.7373527857144</c:v>
                </c:pt>
                <c:pt idx="9">
                  <c:v>2079.0618137857145</c:v>
                </c:pt>
                <c:pt idx="10">
                  <c:v>2231.1038287857145</c:v>
                </c:pt>
                <c:pt idx="11">
                  <c:v>2742.2872177857143</c:v>
                </c:pt>
              </c:numCache>
            </c:numRef>
          </c:val>
          <c:smooth val="0"/>
          <c:extLst>
            <c:ext xmlns:c16="http://schemas.microsoft.com/office/drawing/2014/chart" uri="{C3380CC4-5D6E-409C-BE32-E72D297353CC}">
              <c16:uniqueId val="{00000000-B3E6-4801-BFC2-6F14C8EEE8A9}"/>
            </c:ext>
          </c:extLst>
        </c:ser>
        <c:ser>
          <c:idx val="1"/>
          <c:order val="1"/>
          <c:tx>
            <c:strRef>
              <c:f>Arkusz1!$A$93</c:f>
              <c:strCache>
                <c:ptCount val="1"/>
                <c:pt idx="0">
                  <c:v>przed Benchmarkingiem</c:v>
                </c:pt>
              </c:strCache>
            </c:strRef>
          </c:tx>
          <c:spPr>
            <a:ln w="28575" cap="rnd">
              <a:solidFill>
                <a:schemeClr val="accent2"/>
              </a:solidFill>
              <a:round/>
            </a:ln>
            <a:effectLst/>
          </c:spPr>
          <c:marker>
            <c:symbol val="none"/>
          </c:marker>
          <c:cat>
            <c:strRef>
              <c:f>Arkusz1!$B$1:$M$1</c:f>
              <c:strCache>
                <c:ptCount val="12"/>
                <c:pt idx="0">
                  <c:v>styczeń </c:v>
                </c:pt>
                <c:pt idx="1">
                  <c:v>luty</c:v>
                </c:pt>
                <c:pt idx="2">
                  <c:v>marzec</c:v>
                </c:pt>
                <c:pt idx="3">
                  <c:v>kwiecień</c:v>
                </c:pt>
                <c:pt idx="4">
                  <c:v>maj</c:v>
                </c:pt>
                <c:pt idx="5">
                  <c:v>czerwiec</c:v>
                </c:pt>
                <c:pt idx="6">
                  <c:v>lipiec</c:v>
                </c:pt>
                <c:pt idx="7">
                  <c:v>sierpień</c:v>
                </c:pt>
                <c:pt idx="8">
                  <c:v>wrzesień</c:v>
                </c:pt>
                <c:pt idx="9">
                  <c:v>październik</c:v>
                </c:pt>
                <c:pt idx="10">
                  <c:v>listopad</c:v>
                </c:pt>
                <c:pt idx="11">
                  <c:v>grudzień</c:v>
                </c:pt>
              </c:strCache>
            </c:strRef>
          </c:cat>
          <c:val>
            <c:numRef>
              <c:f>Arkusz1!$B$93:$M$93</c:f>
              <c:numCache>
                <c:formatCode>General</c:formatCode>
                <c:ptCount val="12"/>
                <c:pt idx="0">
                  <c:v>2416.457465</c:v>
                </c:pt>
                <c:pt idx="1">
                  <c:v>2344.7860289999999</c:v>
                </c:pt>
                <c:pt idx="2">
                  <c:v>1848.00028</c:v>
                </c:pt>
                <c:pt idx="3">
                  <c:v>2107.2665550000002</c:v>
                </c:pt>
                <c:pt idx="4">
                  <c:v>1848.00028</c:v>
                </c:pt>
                <c:pt idx="5">
                  <c:v>1671.0904009999999</c:v>
                </c:pt>
                <c:pt idx="6">
                  <c:v>1760.2425470000001</c:v>
                </c:pt>
                <c:pt idx="7">
                  <c:v>1462.516979</c:v>
                </c:pt>
                <c:pt idx="8">
                  <c:v>1980.2186340000001</c:v>
                </c:pt>
                <c:pt idx="9">
                  <c:v>2044.543095</c:v>
                </c:pt>
                <c:pt idx="10">
                  <c:v>2196.58511</c:v>
                </c:pt>
                <c:pt idx="11">
                  <c:v>2707.7684989999998</c:v>
                </c:pt>
              </c:numCache>
            </c:numRef>
          </c:val>
          <c:smooth val="0"/>
          <c:extLst>
            <c:ext xmlns:c16="http://schemas.microsoft.com/office/drawing/2014/chart" uri="{C3380CC4-5D6E-409C-BE32-E72D297353CC}">
              <c16:uniqueId val="{00000001-B3E6-4801-BFC2-6F14C8EEE8A9}"/>
            </c:ext>
          </c:extLst>
        </c:ser>
        <c:dLbls>
          <c:showLegendKey val="0"/>
          <c:showVal val="0"/>
          <c:showCatName val="0"/>
          <c:showSerName val="0"/>
          <c:showPercent val="0"/>
          <c:showBubbleSize val="0"/>
        </c:dLbls>
        <c:smooth val="0"/>
        <c:axId val="-21861968"/>
        <c:axId val="-21852176"/>
      </c:lineChart>
      <c:catAx>
        <c:axId val="-21861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21852176"/>
        <c:crosses val="autoZero"/>
        <c:auto val="1"/>
        <c:lblAlgn val="ctr"/>
        <c:lblOffset val="100"/>
        <c:noMultiLvlLbl val="0"/>
      </c:catAx>
      <c:valAx>
        <c:axId val="-21852176"/>
        <c:scaling>
          <c:orientation val="minMax"/>
          <c:max val="2800"/>
          <c:min val="1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21861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Arkusz1!$A$120</c:f>
              <c:strCache>
                <c:ptCount val="1"/>
                <c:pt idx="0">
                  <c:v>Różnica</c:v>
                </c:pt>
              </c:strCache>
            </c:strRef>
          </c:tx>
          <c:spPr>
            <a:solidFill>
              <a:schemeClr val="accent1"/>
            </a:solidFill>
            <a:ln>
              <a:noFill/>
            </a:ln>
            <a:effectLst/>
          </c:spPr>
          <c:invertIfNegative val="0"/>
          <c:cat>
            <c:strRef>
              <c:f>Arkusz1!$B$1:$M$1</c:f>
              <c:strCache>
                <c:ptCount val="12"/>
                <c:pt idx="0">
                  <c:v>styczeń </c:v>
                </c:pt>
                <c:pt idx="1">
                  <c:v>luty</c:v>
                </c:pt>
                <c:pt idx="2">
                  <c:v>marzec</c:v>
                </c:pt>
                <c:pt idx="3">
                  <c:v>kwiecień</c:v>
                </c:pt>
                <c:pt idx="4">
                  <c:v>maj</c:v>
                </c:pt>
                <c:pt idx="5">
                  <c:v>czerwiec</c:v>
                </c:pt>
                <c:pt idx="6">
                  <c:v>lipiec</c:v>
                </c:pt>
                <c:pt idx="7">
                  <c:v>sierpień</c:v>
                </c:pt>
                <c:pt idx="8">
                  <c:v>wrzesień</c:v>
                </c:pt>
                <c:pt idx="9">
                  <c:v>październik</c:v>
                </c:pt>
                <c:pt idx="10">
                  <c:v>listopad</c:v>
                </c:pt>
                <c:pt idx="11">
                  <c:v>grudzień</c:v>
                </c:pt>
              </c:strCache>
            </c:strRef>
          </c:cat>
          <c:val>
            <c:numRef>
              <c:f>Arkusz1!$B$120:$M$120</c:f>
              <c:numCache>
                <c:formatCode>General</c:formatCode>
                <c:ptCount val="12"/>
                <c:pt idx="0">
                  <c:v>4.319290580163397</c:v>
                </c:pt>
                <c:pt idx="1">
                  <c:v>7.5541908682557732</c:v>
                </c:pt>
                <c:pt idx="2">
                  <c:v>7.4071058794058899</c:v>
                </c:pt>
                <c:pt idx="3">
                  <c:v>7.8078322135447706</c:v>
                </c:pt>
                <c:pt idx="4">
                  <c:v>7.4255296159851696</c:v>
                </c:pt>
                <c:pt idx="5">
                  <c:v>8.1295531590594692</c:v>
                </c:pt>
                <c:pt idx="6">
                  <c:v>8.6256001024919442</c:v>
                </c:pt>
                <c:pt idx="7">
                  <c:v>9.0495453126920893</c:v>
                </c:pt>
                <c:pt idx="8">
                  <c:v>9.4913317097277741</c:v>
                </c:pt>
                <c:pt idx="9">
                  <c:v>7.6551802322073854</c:v>
                </c:pt>
                <c:pt idx="10">
                  <c:v>7.6959970472107671</c:v>
                </c:pt>
                <c:pt idx="11">
                  <c:v>0.64004587221324982</c:v>
                </c:pt>
              </c:numCache>
            </c:numRef>
          </c:val>
          <c:extLst>
            <c:ext xmlns:c16="http://schemas.microsoft.com/office/drawing/2014/chart" uri="{C3380CC4-5D6E-409C-BE32-E72D297353CC}">
              <c16:uniqueId val="{00000000-6BAB-4C68-93C1-0F03C0EDEC12}"/>
            </c:ext>
          </c:extLst>
        </c:ser>
        <c:dLbls>
          <c:showLegendKey val="0"/>
          <c:showVal val="0"/>
          <c:showCatName val="0"/>
          <c:showSerName val="0"/>
          <c:showPercent val="0"/>
          <c:showBubbleSize val="0"/>
        </c:dLbls>
        <c:gapWidth val="219"/>
        <c:overlap val="-27"/>
        <c:axId val="-1907665936"/>
        <c:axId val="-1907676272"/>
      </c:barChart>
      <c:catAx>
        <c:axId val="-1907665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907676272"/>
        <c:crosses val="autoZero"/>
        <c:auto val="1"/>
        <c:lblAlgn val="ctr"/>
        <c:lblOffset val="100"/>
        <c:noMultiLvlLbl val="0"/>
      </c:catAx>
      <c:valAx>
        <c:axId val="-1907676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907665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Arkusz1!$C$141</c:f>
              <c:strCache>
                <c:ptCount val="1"/>
                <c:pt idx="0">
                  <c:v>Różnica</c:v>
                </c:pt>
              </c:strCache>
            </c:strRef>
          </c:tx>
          <c:spPr>
            <a:solidFill>
              <a:schemeClr val="accent1"/>
            </a:solidFill>
            <a:ln>
              <a:noFill/>
            </a:ln>
            <a:effectLst/>
          </c:spPr>
          <c:invertIfNegative val="0"/>
          <c:cat>
            <c:strRef>
              <c:f>Arkusz1!$C$99:$C$114</c:f>
              <c:strCache>
                <c:ptCount val="16"/>
                <c:pt idx="0">
                  <c:v>02</c:v>
                </c:pt>
                <c:pt idx="1">
                  <c:v>04</c:v>
                </c:pt>
                <c:pt idx="2">
                  <c:v>06</c:v>
                </c:pt>
                <c:pt idx="3">
                  <c:v>08</c:v>
                </c:pt>
                <c:pt idx="4">
                  <c:v>10</c:v>
                </c:pt>
                <c:pt idx="5">
                  <c:v>12</c:v>
                </c:pt>
                <c:pt idx="6">
                  <c:v>14</c:v>
                </c:pt>
                <c:pt idx="7">
                  <c:v>16</c:v>
                </c:pt>
                <c:pt idx="8">
                  <c:v>18</c:v>
                </c:pt>
                <c:pt idx="9">
                  <c:v>20</c:v>
                </c:pt>
                <c:pt idx="10">
                  <c:v>22</c:v>
                </c:pt>
                <c:pt idx="11">
                  <c:v>24</c:v>
                </c:pt>
                <c:pt idx="12">
                  <c:v>26</c:v>
                </c:pt>
                <c:pt idx="13">
                  <c:v>28</c:v>
                </c:pt>
                <c:pt idx="14">
                  <c:v>30</c:v>
                </c:pt>
                <c:pt idx="15">
                  <c:v>32</c:v>
                </c:pt>
              </c:strCache>
            </c:strRef>
          </c:cat>
          <c:val>
            <c:numRef>
              <c:f>Arkusz1!$C$142:$C$157</c:f>
              <c:numCache>
                <c:formatCode>#\ ##0.0</c:formatCode>
                <c:ptCount val="16"/>
                <c:pt idx="0">
                  <c:v>20.084252405646112</c:v>
                </c:pt>
                <c:pt idx="1">
                  <c:v>143.86253803584032</c:v>
                </c:pt>
                <c:pt idx="2">
                  <c:v>15.847478231145146</c:v>
                </c:pt>
                <c:pt idx="3">
                  <c:v>19.510114480695961</c:v>
                </c:pt>
                <c:pt idx="4">
                  <c:v>59.928720222317907</c:v>
                </c:pt>
                <c:pt idx="5">
                  <c:v>15.278413614723718</c:v>
                </c:pt>
                <c:pt idx="6">
                  <c:v>57.8405884920669</c:v>
                </c:pt>
                <c:pt idx="7">
                  <c:v>14.068248001584323</c:v>
                </c:pt>
                <c:pt idx="8">
                  <c:v>18.026017141285138</c:v>
                </c:pt>
                <c:pt idx="9">
                  <c:v>23.947411175482898</c:v>
                </c:pt>
                <c:pt idx="10">
                  <c:v>86.128986675842043</c:v>
                </c:pt>
                <c:pt idx="11">
                  <c:v>23.44845275214027</c:v>
                </c:pt>
                <c:pt idx="12">
                  <c:v>69.089423130315481</c:v>
                </c:pt>
                <c:pt idx="13">
                  <c:v>37.836641111021208</c:v>
                </c:pt>
                <c:pt idx="14">
                  <c:v>85.598420205179991</c:v>
                </c:pt>
                <c:pt idx="15">
                  <c:v>190.22721773175454</c:v>
                </c:pt>
              </c:numCache>
            </c:numRef>
          </c:val>
          <c:extLst>
            <c:ext xmlns:c16="http://schemas.microsoft.com/office/drawing/2014/chart" uri="{C3380CC4-5D6E-409C-BE32-E72D297353CC}">
              <c16:uniqueId val="{00000000-ADD1-443B-8EF7-020220B43712}"/>
            </c:ext>
          </c:extLst>
        </c:ser>
        <c:dLbls>
          <c:showLegendKey val="0"/>
          <c:showVal val="0"/>
          <c:showCatName val="0"/>
          <c:showSerName val="0"/>
          <c:showPercent val="0"/>
          <c:showBubbleSize val="0"/>
        </c:dLbls>
        <c:gapWidth val="219"/>
        <c:overlap val="-27"/>
        <c:axId val="-141846160"/>
        <c:axId val="-141843984"/>
      </c:barChart>
      <c:catAx>
        <c:axId val="-14184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41843984"/>
        <c:crosses val="autoZero"/>
        <c:auto val="1"/>
        <c:lblAlgn val="ctr"/>
        <c:lblOffset val="100"/>
        <c:noMultiLvlLbl val="0"/>
      </c:catAx>
      <c:valAx>
        <c:axId val="-1418439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41846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pl-PL" sz="1200"/>
              <a:t>Wyniki</a:t>
            </a:r>
            <a:r>
              <a:rPr lang="pl-PL" sz="1200" baseline="0"/>
              <a:t> z podziałem na źrodła - wiatr (województwa)</a:t>
            </a:r>
            <a:endParaRPr lang="pl-PL"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Arkusz1!$A$141</c:f>
              <c:strCache>
                <c:ptCount val="1"/>
                <c:pt idx="0">
                  <c:v>po Benchmarkingu</c:v>
                </c:pt>
              </c:strCache>
            </c:strRef>
          </c:tx>
          <c:spPr>
            <a:solidFill>
              <a:schemeClr val="accent1"/>
            </a:solidFill>
            <a:ln>
              <a:noFill/>
            </a:ln>
            <a:effectLst/>
          </c:spPr>
          <c:invertIfNegative val="0"/>
          <c:cat>
            <c:strRef>
              <c:f>Arkusz1!$C$99:$C$114</c:f>
              <c:strCache>
                <c:ptCount val="16"/>
                <c:pt idx="0">
                  <c:v>02</c:v>
                </c:pt>
                <c:pt idx="1">
                  <c:v>04</c:v>
                </c:pt>
                <c:pt idx="2">
                  <c:v>06</c:v>
                </c:pt>
                <c:pt idx="3">
                  <c:v>08</c:v>
                </c:pt>
                <c:pt idx="4">
                  <c:v>10</c:v>
                </c:pt>
                <c:pt idx="5">
                  <c:v>12</c:v>
                </c:pt>
                <c:pt idx="6">
                  <c:v>14</c:v>
                </c:pt>
                <c:pt idx="7">
                  <c:v>16</c:v>
                </c:pt>
                <c:pt idx="8">
                  <c:v>18</c:v>
                </c:pt>
                <c:pt idx="9">
                  <c:v>20</c:v>
                </c:pt>
                <c:pt idx="10">
                  <c:v>22</c:v>
                </c:pt>
                <c:pt idx="11">
                  <c:v>24</c:v>
                </c:pt>
                <c:pt idx="12">
                  <c:v>26</c:v>
                </c:pt>
                <c:pt idx="13">
                  <c:v>28</c:v>
                </c:pt>
                <c:pt idx="14">
                  <c:v>30</c:v>
                </c:pt>
                <c:pt idx="15">
                  <c:v>32</c:v>
                </c:pt>
              </c:strCache>
            </c:strRef>
          </c:cat>
          <c:val>
            <c:numRef>
              <c:f>Arkusz1!$A$142:$A$157</c:f>
              <c:numCache>
                <c:formatCode>General</c:formatCode>
                <c:ptCount val="16"/>
                <c:pt idx="0">
                  <c:v>749.61574759435393</c:v>
                </c:pt>
                <c:pt idx="1">
                  <c:v>3376.9374619641599</c:v>
                </c:pt>
                <c:pt idx="2">
                  <c:v>551.95252176885481</c:v>
                </c:pt>
                <c:pt idx="3">
                  <c:v>711.08988551930406</c:v>
                </c:pt>
                <c:pt idx="4">
                  <c:v>1745.371279777682</c:v>
                </c:pt>
                <c:pt idx="5">
                  <c:v>529.72158638527628</c:v>
                </c:pt>
                <c:pt idx="6">
                  <c:v>1690.759411507933</c:v>
                </c:pt>
                <c:pt idx="7">
                  <c:v>485.43175199841568</c:v>
                </c:pt>
                <c:pt idx="8">
                  <c:v>640.87398285871484</c:v>
                </c:pt>
                <c:pt idx="9">
                  <c:v>951.65258882451712</c:v>
                </c:pt>
                <c:pt idx="10">
                  <c:v>2344.1710133241581</c:v>
                </c:pt>
                <c:pt idx="11">
                  <c:v>924.35154724785968</c:v>
                </c:pt>
                <c:pt idx="12">
                  <c:v>1954.9105768696845</c:v>
                </c:pt>
                <c:pt idx="13">
                  <c:v>1269.2633588889787</c:v>
                </c:pt>
                <c:pt idx="14">
                  <c:v>2337.3015797948201</c:v>
                </c:pt>
                <c:pt idx="15">
                  <c:v>4209.8727822682458</c:v>
                </c:pt>
              </c:numCache>
            </c:numRef>
          </c:val>
          <c:extLst>
            <c:ext xmlns:c16="http://schemas.microsoft.com/office/drawing/2014/chart" uri="{C3380CC4-5D6E-409C-BE32-E72D297353CC}">
              <c16:uniqueId val="{00000000-E22C-493D-96EF-01AD4CAFE00B}"/>
            </c:ext>
          </c:extLst>
        </c:ser>
        <c:ser>
          <c:idx val="1"/>
          <c:order val="1"/>
          <c:tx>
            <c:strRef>
              <c:f>Arkusz1!$B$141</c:f>
              <c:strCache>
                <c:ptCount val="1"/>
                <c:pt idx="0">
                  <c:v>przed Benchmarkingiem</c:v>
                </c:pt>
              </c:strCache>
            </c:strRef>
          </c:tx>
          <c:spPr>
            <a:solidFill>
              <a:schemeClr val="accent2"/>
            </a:solidFill>
            <a:ln>
              <a:noFill/>
            </a:ln>
            <a:effectLst/>
          </c:spPr>
          <c:invertIfNegative val="0"/>
          <c:cat>
            <c:strRef>
              <c:f>Arkusz1!$C$99:$C$114</c:f>
              <c:strCache>
                <c:ptCount val="16"/>
                <c:pt idx="0">
                  <c:v>02</c:v>
                </c:pt>
                <c:pt idx="1">
                  <c:v>04</c:v>
                </c:pt>
                <c:pt idx="2">
                  <c:v>06</c:v>
                </c:pt>
                <c:pt idx="3">
                  <c:v>08</c:v>
                </c:pt>
                <c:pt idx="4">
                  <c:v>10</c:v>
                </c:pt>
                <c:pt idx="5">
                  <c:v>12</c:v>
                </c:pt>
                <c:pt idx="6">
                  <c:v>14</c:v>
                </c:pt>
                <c:pt idx="7">
                  <c:v>16</c:v>
                </c:pt>
                <c:pt idx="8">
                  <c:v>18</c:v>
                </c:pt>
                <c:pt idx="9">
                  <c:v>20</c:v>
                </c:pt>
                <c:pt idx="10">
                  <c:v>22</c:v>
                </c:pt>
                <c:pt idx="11">
                  <c:v>24</c:v>
                </c:pt>
                <c:pt idx="12">
                  <c:v>26</c:v>
                </c:pt>
                <c:pt idx="13">
                  <c:v>28</c:v>
                </c:pt>
                <c:pt idx="14">
                  <c:v>30</c:v>
                </c:pt>
                <c:pt idx="15">
                  <c:v>32</c:v>
                </c:pt>
              </c:strCache>
            </c:strRef>
          </c:cat>
          <c:val>
            <c:numRef>
              <c:f>Arkusz1!$B$142:$B$157</c:f>
              <c:numCache>
                <c:formatCode>#\ ##0.0</c:formatCode>
                <c:ptCount val="16"/>
                <c:pt idx="0">
                  <c:v>769.7</c:v>
                </c:pt>
                <c:pt idx="1">
                  <c:v>3520.8</c:v>
                </c:pt>
                <c:pt idx="2">
                  <c:v>567.79999999999995</c:v>
                </c:pt>
                <c:pt idx="3">
                  <c:v>730.6</c:v>
                </c:pt>
                <c:pt idx="4">
                  <c:v>1805.3</c:v>
                </c:pt>
                <c:pt idx="5">
                  <c:v>545</c:v>
                </c:pt>
                <c:pt idx="6">
                  <c:v>1748.6</c:v>
                </c:pt>
                <c:pt idx="7">
                  <c:v>499.5</c:v>
                </c:pt>
                <c:pt idx="8">
                  <c:v>658.9</c:v>
                </c:pt>
                <c:pt idx="9">
                  <c:v>975.6</c:v>
                </c:pt>
                <c:pt idx="10">
                  <c:v>2430.3000000000002</c:v>
                </c:pt>
                <c:pt idx="11">
                  <c:v>947.8</c:v>
                </c:pt>
                <c:pt idx="12">
                  <c:v>2024</c:v>
                </c:pt>
                <c:pt idx="13">
                  <c:v>1307.0999999999999</c:v>
                </c:pt>
                <c:pt idx="14">
                  <c:v>2422.9</c:v>
                </c:pt>
                <c:pt idx="15">
                  <c:v>4400.1000000000004</c:v>
                </c:pt>
              </c:numCache>
            </c:numRef>
          </c:val>
          <c:extLst>
            <c:ext xmlns:c16="http://schemas.microsoft.com/office/drawing/2014/chart" uri="{C3380CC4-5D6E-409C-BE32-E72D297353CC}">
              <c16:uniqueId val="{00000001-E22C-493D-96EF-01AD4CAFE00B}"/>
            </c:ext>
          </c:extLst>
        </c:ser>
        <c:dLbls>
          <c:showLegendKey val="0"/>
          <c:showVal val="0"/>
          <c:showCatName val="0"/>
          <c:showSerName val="0"/>
          <c:showPercent val="0"/>
          <c:showBubbleSize val="0"/>
        </c:dLbls>
        <c:gapWidth val="219"/>
        <c:overlap val="-27"/>
        <c:axId val="-1907670832"/>
        <c:axId val="-1907669744"/>
      </c:barChart>
      <c:catAx>
        <c:axId val="-1907670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907669744"/>
        <c:crosses val="autoZero"/>
        <c:auto val="1"/>
        <c:lblAlgn val="ctr"/>
        <c:lblOffset val="100"/>
        <c:noMultiLvlLbl val="0"/>
      </c:catAx>
      <c:valAx>
        <c:axId val="-1907669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907670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pl-PL" sz="1200"/>
              <a:t>Wyniki</a:t>
            </a:r>
            <a:r>
              <a:rPr lang="pl-PL" sz="1200" baseline="0"/>
              <a:t> z podziałem  na źródła - wiatr</a:t>
            </a:r>
            <a:endParaRPr lang="pl-PL"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Arkusz1!$A$118</c:f>
              <c:strCache>
                <c:ptCount val="1"/>
                <c:pt idx="0">
                  <c:v>po Benchmarkingu</c:v>
                </c:pt>
              </c:strCache>
            </c:strRef>
          </c:tx>
          <c:spPr>
            <a:solidFill>
              <a:schemeClr val="accent1"/>
            </a:solidFill>
            <a:ln>
              <a:noFill/>
            </a:ln>
            <a:effectLst/>
          </c:spPr>
          <c:invertIfNegative val="0"/>
          <c:cat>
            <c:strRef>
              <c:f>Arkusz1!$B$1:$M$1</c:f>
              <c:strCache>
                <c:ptCount val="12"/>
                <c:pt idx="0">
                  <c:v>styczeń </c:v>
                </c:pt>
                <c:pt idx="1">
                  <c:v>luty</c:v>
                </c:pt>
                <c:pt idx="2">
                  <c:v>marzec</c:v>
                </c:pt>
                <c:pt idx="3">
                  <c:v>kwiecień</c:v>
                </c:pt>
                <c:pt idx="4">
                  <c:v>maj</c:v>
                </c:pt>
                <c:pt idx="5">
                  <c:v>czerwiec</c:v>
                </c:pt>
                <c:pt idx="6">
                  <c:v>lipiec</c:v>
                </c:pt>
                <c:pt idx="7">
                  <c:v>sierpień</c:v>
                </c:pt>
                <c:pt idx="8">
                  <c:v>wrzesień</c:v>
                </c:pt>
                <c:pt idx="9">
                  <c:v>październik</c:v>
                </c:pt>
                <c:pt idx="10">
                  <c:v>listopad</c:v>
                </c:pt>
                <c:pt idx="11">
                  <c:v>grudzień</c:v>
                </c:pt>
              </c:strCache>
            </c:strRef>
          </c:cat>
          <c:val>
            <c:numRef>
              <c:f>Arkusz1!$B$118:$M$118</c:f>
              <c:numCache>
                <c:formatCode>General</c:formatCode>
                <c:ptCount val="12"/>
                <c:pt idx="0">
                  <c:v>2420.7767555801634</c:v>
                </c:pt>
                <c:pt idx="1">
                  <c:v>2352.3402198682556</c:v>
                </c:pt>
                <c:pt idx="2">
                  <c:v>1855.4073858794059</c:v>
                </c:pt>
                <c:pt idx="3">
                  <c:v>2115.0743872135449</c:v>
                </c:pt>
                <c:pt idx="4">
                  <c:v>1855.4258096159851</c:v>
                </c:pt>
                <c:pt idx="5">
                  <c:v>1679.2199541590594</c:v>
                </c:pt>
                <c:pt idx="6">
                  <c:v>1768.868147102492</c:v>
                </c:pt>
                <c:pt idx="7">
                  <c:v>1471.5665243126921</c:v>
                </c:pt>
                <c:pt idx="8">
                  <c:v>1989.7099657097278</c:v>
                </c:pt>
                <c:pt idx="9">
                  <c:v>2052.1982752322074</c:v>
                </c:pt>
                <c:pt idx="10">
                  <c:v>2204.2811070472108</c:v>
                </c:pt>
                <c:pt idx="11">
                  <c:v>2708.408544872213</c:v>
                </c:pt>
              </c:numCache>
            </c:numRef>
          </c:val>
          <c:extLst>
            <c:ext xmlns:c16="http://schemas.microsoft.com/office/drawing/2014/chart" uri="{C3380CC4-5D6E-409C-BE32-E72D297353CC}">
              <c16:uniqueId val="{00000000-C604-429D-A117-EA5290662901}"/>
            </c:ext>
          </c:extLst>
        </c:ser>
        <c:ser>
          <c:idx val="1"/>
          <c:order val="1"/>
          <c:tx>
            <c:strRef>
              <c:f>Arkusz1!$A$119</c:f>
              <c:strCache>
                <c:ptCount val="1"/>
                <c:pt idx="0">
                  <c:v>przed Benchmarkingiem</c:v>
                </c:pt>
              </c:strCache>
            </c:strRef>
          </c:tx>
          <c:spPr>
            <a:solidFill>
              <a:schemeClr val="accent2"/>
            </a:solidFill>
            <a:ln>
              <a:noFill/>
            </a:ln>
            <a:effectLst/>
          </c:spPr>
          <c:invertIfNegative val="0"/>
          <c:cat>
            <c:strRef>
              <c:f>Arkusz1!$B$1:$M$1</c:f>
              <c:strCache>
                <c:ptCount val="12"/>
                <c:pt idx="0">
                  <c:v>styczeń </c:v>
                </c:pt>
                <c:pt idx="1">
                  <c:v>luty</c:v>
                </c:pt>
                <c:pt idx="2">
                  <c:v>marzec</c:v>
                </c:pt>
                <c:pt idx="3">
                  <c:v>kwiecień</c:v>
                </c:pt>
                <c:pt idx="4">
                  <c:v>maj</c:v>
                </c:pt>
                <c:pt idx="5">
                  <c:v>czerwiec</c:v>
                </c:pt>
                <c:pt idx="6">
                  <c:v>lipiec</c:v>
                </c:pt>
                <c:pt idx="7">
                  <c:v>sierpień</c:v>
                </c:pt>
                <c:pt idx="8">
                  <c:v>wrzesień</c:v>
                </c:pt>
                <c:pt idx="9">
                  <c:v>październik</c:v>
                </c:pt>
                <c:pt idx="10">
                  <c:v>listopad</c:v>
                </c:pt>
                <c:pt idx="11">
                  <c:v>grudzień</c:v>
                </c:pt>
              </c:strCache>
            </c:strRef>
          </c:cat>
          <c:val>
            <c:numRef>
              <c:f>Arkusz1!$B$119:$M$119</c:f>
              <c:numCache>
                <c:formatCode>General</c:formatCode>
                <c:ptCount val="12"/>
                <c:pt idx="0">
                  <c:v>2416.457465</c:v>
                </c:pt>
                <c:pt idx="1">
                  <c:v>2344.7860289999999</c:v>
                </c:pt>
                <c:pt idx="2">
                  <c:v>1848.00028</c:v>
                </c:pt>
                <c:pt idx="3">
                  <c:v>2107.2665550000002</c:v>
                </c:pt>
                <c:pt idx="4">
                  <c:v>1848.00028</c:v>
                </c:pt>
                <c:pt idx="5">
                  <c:v>1671.0904009999999</c:v>
                </c:pt>
                <c:pt idx="6">
                  <c:v>1760.2425470000001</c:v>
                </c:pt>
                <c:pt idx="7">
                  <c:v>1462.516979</c:v>
                </c:pt>
                <c:pt idx="8">
                  <c:v>1980.2186340000001</c:v>
                </c:pt>
                <c:pt idx="9">
                  <c:v>2044.543095</c:v>
                </c:pt>
                <c:pt idx="10">
                  <c:v>2196.58511</c:v>
                </c:pt>
                <c:pt idx="11">
                  <c:v>2707.7684989999998</c:v>
                </c:pt>
              </c:numCache>
            </c:numRef>
          </c:val>
          <c:extLst>
            <c:ext xmlns:c16="http://schemas.microsoft.com/office/drawing/2014/chart" uri="{C3380CC4-5D6E-409C-BE32-E72D297353CC}">
              <c16:uniqueId val="{00000001-C604-429D-A117-EA5290662901}"/>
            </c:ext>
          </c:extLst>
        </c:ser>
        <c:dLbls>
          <c:showLegendKey val="0"/>
          <c:showVal val="0"/>
          <c:showCatName val="0"/>
          <c:showSerName val="0"/>
          <c:showPercent val="0"/>
          <c:showBubbleSize val="0"/>
        </c:dLbls>
        <c:gapWidth val="219"/>
        <c:overlap val="-27"/>
        <c:axId val="-1907676816"/>
        <c:axId val="-1907674640"/>
      </c:barChart>
      <c:catAx>
        <c:axId val="-1907676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907674640"/>
        <c:crosses val="autoZero"/>
        <c:auto val="1"/>
        <c:lblAlgn val="ctr"/>
        <c:lblOffset val="100"/>
        <c:noMultiLvlLbl val="0"/>
      </c:catAx>
      <c:valAx>
        <c:axId val="-1907674640"/>
        <c:scaling>
          <c:orientation val="minMax"/>
          <c:min val="1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907676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40156" cy="497021"/>
          </a:xfrm>
          <a:prstGeom prst="rect">
            <a:avLst/>
          </a:prstGeom>
        </p:spPr>
        <p:txBody>
          <a:bodyPr vert="horz" lIns="91248" tIns="45624" rIns="91248" bIns="45624" rtlCol="0"/>
          <a:lstStyle>
            <a:lvl1pPr algn="l">
              <a:defRPr sz="1200"/>
            </a:lvl1pPr>
          </a:lstStyle>
          <a:p>
            <a:endParaRPr lang="pl-PL"/>
          </a:p>
        </p:txBody>
      </p:sp>
      <p:sp>
        <p:nvSpPr>
          <p:cNvPr id="3" name="Symbol zastępczy daty 2"/>
          <p:cNvSpPr>
            <a:spLocks noGrp="1"/>
          </p:cNvSpPr>
          <p:nvPr>
            <p:ph type="dt" idx="1"/>
          </p:nvPr>
        </p:nvSpPr>
        <p:spPr>
          <a:xfrm>
            <a:off x="3843250" y="0"/>
            <a:ext cx="2940156" cy="497021"/>
          </a:xfrm>
          <a:prstGeom prst="rect">
            <a:avLst/>
          </a:prstGeom>
        </p:spPr>
        <p:txBody>
          <a:bodyPr vert="horz" lIns="91248" tIns="45624" rIns="91248" bIns="45624" rtlCol="0"/>
          <a:lstStyle>
            <a:lvl1pPr algn="r">
              <a:defRPr sz="1200"/>
            </a:lvl1pPr>
          </a:lstStyle>
          <a:p>
            <a:fld id="{FBAEE287-BF3B-469C-8EA2-ED31CA828C5D}" type="datetimeFigureOut">
              <a:rPr lang="pl-PL" smtClean="0"/>
              <a:t>14.10.2024</a:t>
            </a:fld>
            <a:endParaRPr lang="pl-PL"/>
          </a:p>
        </p:txBody>
      </p:sp>
      <p:sp>
        <p:nvSpPr>
          <p:cNvPr id="4" name="Symbol zastępczy obrazu slajdu 3"/>
          <p:cNvSpPr>
            <a:spLocks noGrp="1" noRot="1" noChangeAspect="1"/>
          </p:cNvSpPr>
          <p:nvPr>
            <p:ph type="sldImg" idx="2"/>
          </p:nvPr>
        </p:nvSpPr>
        <p:spPr>
          <a:xfrm>
            <a:off x="1163638" y="1238250"/>
            <a:ext cx="4457700" cy="3343275"/>
          </a:xfrm>
          <a:prstGeom prst="rect">
            <a:avLst/>
          </a:prstGeom>
          <a:noFill/>
          <a:ln w="12700">
            <a:solidFill>
              <a:prstClr val="black"/>
            </a:solidFill>
          </a:ln>
        </p:spPr>
        <p:txBody>
          <a:bodyPr vert="horz" lIns="91248" tIns="45624" rIns="91248" bIns="45624" rtlCol="0" anchor="ctr"/>
          <a:lstStyle/>
          <a:p>
            <a:endParaRPr lang="pl-PL"/>
          </a:p>
        </p:txBody>
      </p:sp>
      <p:sp>
        <p:nvSpPr>
          <p:cNvPr id="5" name="Symbol zastępczy notatek 4"/>
          <p:cNvSpPr>
            <a:spLocks noGrp="1"/>
          </p:cNvSpPr>
          <p:nvPr>
            <p:ph type="body" sz="quarter" idx="3"/>
          </p:nvPr>
        </p:nvSpPr>
        <p:spPr>
          <a:xfrm>
            <a:off x="678498" y="4767263"/>
            <a:ext cx="5427980" cy="3900488"/>
          </a:xfrm>
          <a:prstGeom prst="rect">
            <a:avLst/>
          </a:prstGeom>
        </p:spPr>
        <p:txBody>
          <a:bodyPr vert="horz" lIns="91248" tIns="45624" rIns="91248" bIns="45624"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9408982"/>
            <a:ext cx="2940156" cy="497020"/>
          </a:xfrm>
          <a:prstGeom prst="rect">
            <a:avLst/>
          </a:prstGeom>
        </p:spPr>
        <p:txBody>
          <a:bodyPr vert="horz" lIns="91248" tIns="45624" rIns="91248" bIns="45624"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43250" y="9408982"/>
            <a:ext cx="2940156" cy="497020"/>
          </a:xfrm>
          <a:prstGeom prst="rect">
            <a:avLst/>
          </a:prstGeom>
        </p:spPr>
        <p:txBody>
          <a:bodyPr vert="horz" lIns="91248" tIns="45624" rIns="91248" bIns="45624" rtlCol="0" anchor="b"/>
          <a:lstStyle>
            <a:lvl1pPr algn="r">
              <a:defRPr sz="1200"/>
            </a:lvl1pPr>
          </a:lstStyle>
          <a:p>
            <a:fld id="{1D09DB04-EA63-41B7-8C4F-A1B5A8053A37}" type="slidenum">
              <a:rPr lang="pl-PL" smtClean="0"/>
              <a:t>‹#›</a:t>
            </a:fld>
            <a:endParaRPr lang="pl-PL"/>
          </a:p>
        </p:txBody>
      </p:sp>
    </p:spTree>
    <p:extLst>
      <p:ext uri="{BB962C8B-B14F-4D97-AF65-F5344CB8AC3E}">
        <p14:creationId xmlns:p14="http://schemas.microsoft.com/office/powerpoint/2010/main" val="44818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1D09DB04-EA63-41B7-8C4F-A1B5A8053A37}" type="slidenum">
              <a:rPr lang="pl-PL" smtClean="0"/>
              <a:t>1</a:t>
            </a:fld>
            <a:endParaRPr lang="pl-PL"/>
          </a:p>
        </p:txBody>
      </p:sp>
    </p:spTree>
    <p:extLst>
      <p:ext uri="{BB962C8B-B14F-4D97-AF65-F5344CB8AC3E}">
        <p14:creationId xmlns:p14="http://schemas.microsoft.com/office/powerpoint/2010/main" val="1423584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Deszcze w </a:t>
            </a:r>
            <a:r>
              <a:rPr lang="pl-PL" dirty="0" err="1"/>
              <a:t>oklicach</a:t>
            </a:r>
            <a:r>
              <a:rPr lang="pl-PL" dirty="0"/>
              <a:t> </a:t>
            </a:r>
            <a:r>
              <a:rPr lang="pl-PL" dirty="0" err="1"/>
              <a:t>godz</a:t>
            </a:r>
            <a:r>
              <a:rPr lang="pl-PL" dirty="0"/>
              <a:t> 18 nadchodzący z zachodu</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31</a:t>
            </a:fld>
            <a:endParaRPr lang="pl-PL"/>
          </a:p>
        </p:txBody>
      </p:sp>
    </p:spTree>
    <p:extLst>
      <p:ext uri="{BB962C8B-B14F-4D97-AF65-F5344CB8AC3E}">
        <p14:creationId xmlns:p14="http://schemas.microsoft.com/office/powerpoint/2010/main" val="2283160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Niska wilgotność od 5 rano do 18 wieczorem</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32</a:t>
            </a:fld>
            <a:endParaRPr lang="pl-PL"/>
          </a:p>
        </p:txBody>
      </p:sp>
    </p:spTree>
    <p:extLst>
      <p:ext uri="{BB962C8B-B14F-4D97-AF65-F5344CB8AC3E}">
        <p14:creationId xmlns:p14="http://schemas.microsoft.com/office/powerpoint/2010/main" val="1665810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Temparetura</a:t>
            </a:r>
            <a:r>
              <a:rPr lang="pl-PL" dirty="0"/>
              <a:t> od 5 do 23 stopni po 18:30 zdecydowane ochłodzenie</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33</a:t>
            </a:fld>
            <a:endParaRPr lang="pl-PL"/>
          </a:p>
        </p:txBody>
      </p:sp>
    </p:spTree>
    <p:extLst>
      <p:ext uri="{BB962C8B-B14F-4D97-AF65-F5344CB8AC3E}">
        <p14:creationId xmlns:p14="http://schemas.microsoft.com/office/powerpoint/2010/main" val="2727970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Chmury i deszcz , rozpogodzenie po </a:t>
            </a:r>
            <a:r>
              <a:rPr lang="pl-PL" dirty="0" err="1"/>
              <a:t>godz</a:t>
            </a:r>
            <a:r>
              <a:rPr lang="pl-PL" dirty="0"/>
              <a:t> 21</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34</a:t>
            </a:fld>
            <a:endParaRPr lang="pl-PL"/>
          </a:p>
        </p:txBody>
      </p:sp>
    </p:spTree>
    <p:extLst>
      <p:ext uri="{BB962C8B-B14F-4D97-AF65-F5344CB8AC3E}">
        <p14:creationId xmlns:p14="http://schemas.microsoft.com/office/powerpoint/2010/main" val="126909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Słońce głownie na </a:t>
            </a:r>
            <a:r>
              <a:rPr lang="pl-PL" dirty="0" err="1"/>
              <a:t>połundiu</a:t>
            </a:r>
            <a:r>
              <a:rPr lang="pl-PL" dirty="0"/>
              <a:t> Polski, wschód około 6 rano zachód około 16?</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35</a:t>
            </a:fld>
            <a:endParaRPr lang="pl-PL"/>
          </a:p>
        </p:txBody>
      </p:sp>
    </p:spTree>
    <p:extLst>
      <p:ext uri="{BB962C8B-B14F-4D97-AF65-F5344CB8AC3E}">
        <p14:creationId xmlns:p14="http://schemas.microsoft.com/office/powerpoint/2010/main" val="1326605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Deszcz na północy</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36</a:t>
            </a:fld>
            <a:endParaRPr lang="pl-PL"/>
          </a:p>
        </p:txBody>
      </p:sp>
    </p:spTree>
    <p:extLst>
      <p:ext uri="{BB962C8B-B14F-4D97-AF65-F5344CB8AC3E}">
        <p14:creationId xmlns:p14="http://schemas.microsoft.com/office/powerpoint/2010/main" val="784573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Wilgotność niska na południu na północy wysoka- deszcz?</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37</a:t>
            </a:fld>
            <a:endParaRPr lang="pl-PL"/>
          </a:p>
        </p:txBody>
      </p:sp>
    </p:spTree>
    <p:extLst>
      <p:ext uri="{BB962C8B-B14F-4D97-AF65-F5344CB8AC3E}">
        <p14:creationId xmlns:p14="http://schemas.microsoft.com/office/powerpoint/2010/main" val="253692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Temperatury w zakresie  -4 do 6 stopni- czyli zima? . Najcieplej, o ile można </a:t>
            </a:r>
            <a:r>
              <a:rPr lang="pl-PL" dirty="0" err="1"/>
              <a:t>mowic</a:t>
            </a:r>
            <a:r>
              <a:rPr lang="pl-PL" dirty="0"/>
              <a:t> o cieple na północy, temperatury ujemne w </a:t>
            </a:r>
            <a:r>
              <a:rPr lang="pl-PL" dirty="0" err="1"/>
              <a:t>gorach</a:t>
            </a:r>
            <a:endParaRPr lang="pl-PL" dirty="0"/>
          </a:p>
        </p:txBody>
      </p:sp>
      <p:sp>
        <p:nvSpPr>
          <p:cNvPr id="4" name="Symbol zastępczy numeru slajdu 3"/>
          <p:cNvSpPr>
            <a:spLocks noGrp="1"/>
          </p:cNvSpPr>
          <p:nvPr>
            <p:ph type="sldNum" sz="quarter" idx="5"/>
          </p:nvPr>
        </p:nvSpPr>
        <p:spPr/>
        <p:txBody>
          <a:bodyPr/>
          <a:lstStyle/>
          <a:p>
            <a:fld id="{1D09DB04-EA63-41B7-8C4F-A1B5A8053A37}" type="slidenum">
              <a:rPr lang="pl-PL" smtClean="0"/>
              <a:t>38</a:t>
            </a:fld>
            <a:endParaRPr lang="pl-PL"/>
          </a:p>
        </p:txBody>
      </p:sp>
    </p:spTree>
    <p:extLst>
      <p:ext uri="{BB962C8B-B14F-4D97-AF65-F5344CB8AC3E}">
        <p14:creationId xmlns:p14="http://schemas.microsoft.com/office/powerpoint/2010/main" val="2236012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Pada śnieg- przewaga chmur bardzo </a:t>
            </a:r>
            <a:r>
              <a:rPr lang="pl-PL" dirty="0" err="1"/>
              <a:t>chłodbych</a:t>
            </a:r>
            <a:r>
              <a:rPr lang="pl-PL" dirty="0"/>
              <a:t> deszczowych kolor jasny fioletowy</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39</a:t>
            </a:fld>
            <a:endParaRPr lang="pl-PL"/>
          </a:p>
        </p:txBody>
      </p:sp>
    </p:spTree>
    <p:extLst>
      <p:ext uri="{BB962C8B-B14F-4D97-AF65-F5344CB8AC3E}">
        <p14:creationId xmlns:p14="http://schemas.microsoft.com/office/powerpoint/2010/main" val="2416807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Słońce wstaje o 7  i </a:t>
            </a:r>
            <a:r>
              <a:rPr lang="pl-PL" dirty="0" err="1"/>
              <a:t>swieci</a:t>
            </a:r>
            <a:r>
              <a:rPr lang="pl-PL" dirty="0"/>
              <a:t> do około 16.</a:t>
            </a:r>
          </a:p>
          <a:p>
            <a:r>
              <a:rPr lang="pl-PL" dirty="0"/>
              <a:t> Znacznie </a:t>
            </a:r>
            <a:r>
              <a:rPr lang="pl-PL" dirty="0" err="1"/>
              <a:t>nizsze</a:t>
            </a:r>
            <a:r>
              <a:rPr lang="pl-PL" dirty="0"/>
              <a:t> wartości </a:t>
            </a:r>
            <a:r>
              <a:rPr lang="pl-PL" dirty="0" err="1"/>
              <a:t>dhi</a:t>
            </a:r>
            <a:r>
              <a:rPr lang="pl-PL" dirty="0"/>
              <a:t> niż np. we </a:t>
            </a:r>
            <a:r>
              <a:rPr lang="pl-PL" dirty="0" err="1"/>
              <a:t>wrzesniu</a:t>
            </a:r>
            <a:endParaRPr lang="pl-PL" dirty="0"/>
          </a:p>
        </p:txBody>
      </p:sp>
      <p:sp>
        <p:nvSpPr>
          <p:cNvPr id="4" name="Symbol zastępczy numeru slajdu 3"/>
          <p:cNvSpPr>
            <a:spLocks noGrp="1"/>
          </p:cNvSpPr>
          <p:nvPr>
            <p:ph type="sldNum" sz="quarter" idx="5"/>
          </p:nvPr>
        </p:nvSpPr>
        <p:spPr/>
        <p:txBody>
          <a:bodyPr/>
          <a:lstStyle/>
          <a:p>
            <a:fld id="{1D09DB04-EA63-41B7-8C4F-A1B5A8053A37}" type="slidenum">
              <a:rPr lang="pl-PL" smtClean="0"/>
              <a:t>40</a:t>
            </a:fld>
            <a:endParaRPr lang="pl-PL"/>
          </a:p>
        </p:txBody>
      </p:sp>
    </p:spTree>
    <p:extLst>
      <p:ext uri="{BB962C8B-B14F-4D97-AF65-F5344CB8AC3E}">
        <p14:creationId xmlns:p14="http://schemas.microsoft.com/office/powerpoint/2010/main" val="1422922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temp od 0 do 18 stopni. 0</a:t>
            </a:r>
            <a:r>
              <a:rPr lang="pl-PL" baseline="0" dirty="0"/>
              <a:t> stopni </a:t>
            </a:r>
            <a:r>
              <a:rPr lang="pl-PL" dirty="0"/>
              <a:t> w nocy najcieplej w godzinach 9:30-15:30</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23</a:t>
            </a:fld>
            <a:endParaRPr lang="pl-PL"/>
          </a:p>
        </p:txBody>
      </p:sp>
    </p:spTree>
    <p:extLst>
      <p:ext uri="{BB962C8B-B14F-4D97-AF65-F5344CB8AC3E}">
        <p14:creationId xmlns:p14="http://schemas.microsoft.com/office/powerpoint/2010/main" val="3985448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Opady w nocy , słabe opady w dzień</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41</a:t>
            </a:fld>
            <a:endParaRPr lang="pl-PL"/>
          </a:p>
        </p:txBody>
      </p:sp>
    </p:spTree>
    <p:extLst>
      <p:ext uri="{BB962C8B-B14F-4D97-AF65-F5344CB8AC3E}">
        <p14:creationId xmlns:p14="http://schemas.microsoft.com/office/powerpoint/2010/main" val="2024619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Zdecydowanie większa wilgotność w drugiej połowie dnia</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42</a:t>
            </a:fld>
            <a:endParaRPr lang="pl-PL"/>
          </a:p>
        </p:txBody>
      </p:sp>
    </p:spTree>
    <p:extLst>
      <p:ext uri="{BB962C8B-B14F-4D97-AF65-F5344CB8AC3E}">
        <p14:creationId xmlns:p14="http://schemas.microsoft.com/office/powerpoint/2010/main" val="1052277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1D09DB04-EA63-41B7-8C4F-A1B5A8053A37}" type="slidenum">
              <a:rPr lang="pl-PL" smtClean="0"/>
              <a:t>53</a:t>
            </a:fld>
            <a:endParaRPr lang="pl-PL"/>
          </a:p>
        </p:txBody>
      </p:sp>
    </p:spTree>
    <p:extLst>
      <p:ext uri="{BB962C8B-B14F-4D97-AF65-F5344CB8AC3E}">
        <p14:creationId xmlns:p14="http://schemas.microsoft.com/office/powerpoint/2010/main" val="156847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Słoncze zaczyna wschodzić około 5 rano i zachodzi koło 16. Największe nasłonecznienie między 9 a 12.</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24</a:t>
            </a:fld>
            <a:endParaRPr lang="pl-PL"/>
          </a:p>
        </p:txBody>
      </p:sp>
    </p:spTree>
    <p:extLst>
      <p:ext uri="{BB962C8B-B14F-4D97-AF65-F5344CB8AC3E}">
        <p14:creationId xmlns:p14="http://schemas.microsoft.com/office/powerpoint/2010/main" val="86093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Deszcz  w okolicach Poznania, które rozciągają się na resztę Polski w okolicach godziny 14.</a:t>
            </a:r>
          </a:p>
          <a:p>
            <a:r>
              <a:rPr lang="pl-PL" dirty="0"/>
              <a:t>Po </a:t>
            </a:r>
            <a:r>
              <a:rPr lang="pl-PL" dirty="0" err="1"/>
              <a:t>godz</a:t>
            </a:r>
            <a:r>
              <a:rPr lang="pl-PL" dirty="0"/>
              <a:t> 17 w większości Polski czyste niebo jedynie w górach gęste chmury,</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25</a:t>
            </a:fld>
            <a:endParaRPr lang="pl-PL"/>
          </a:p>
        </p:txBody>
      </p:sp>
    </p:spTree>
    <p:extLst>
      <p:ext uri="{BB962C8B-B14F-4D97-AF65-F5344CB8AC3E}">
        <p14:creationId xmlns:p14="http://schemas.microsoft.com/office/powerpoint/2010/main" val="2801205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Dzień zdecydowanie deszczowy, największe opady w północnej części kraju, chmura deszczowa przesuwa się na południowy wschód.</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26</a:t>
            </a:fld>
            <a:endParaRPr lang="pl-PL"/>
          </a:p>
        </p:txBody>
      </p:sp>
    </p:spTree>
    <p:extLst>
      <p:ext uri="{BB962C8B-B14F-4D97-AF65-F5344CB8AC3E}">
        <p14:creationId xmlns:p14="http://schemas.microsoft.com/office/powerpoint/2010/main" val="19988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Duża wilgotność w godzinach nocnych.</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27</a:t>
            </a:fld>
            <a:endParaRPr lang="pl-PL"/>
          </a:p>
        </p:txBody>
      </p:sp>
    </p:spTree>
    <p:extLst>
      <p:ext uri="{BB962C8B-B14F-4D97-AF65-F5344CB8AC3E}">
        <p14:creationId xmlns:p14="http://schemas.microsoft.com/office/powerpoint/2010/main" val="345074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Temperautra</a:t>
            </a:r>
            <a:r>
              <a:rPr lang="pl-PL" dirty="0"/>
              <a:t> od 10 do około 37 stopni. </a:t>
            </a:r>
            <a:r>
              <a:rPr lang="pl-PL" dirty="0" err="1"/>
              <a:t>Najczipiej</a:t>
            </a:r>
            <a:r>
              <a:rPr lang="pl-PL" dirty="0"/>
              <a:t> ma zachodzie w godzinach 9:30-15:30 </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28</a:t>
            </a:fld>
            <a:endParaRPr lang="pl-PL"/>
          </a:p>
        </p:txBody>
      </p:sp>
    </p:spTree>
    <p:extLst>
      <p:ext uri="{BB962C8B-B14F-4D97-AF65-F5344CB8AC3E}">
        <p14:creationId xmlns:p14="http://schemas.microsoft.com/office/powerpoint/2010/main" val="1040218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Słońce zaczyna wschodzić około 3 i zachodzi o 18? </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29</a:t>
            </a:fld>
            <a:endParaRPr lang="pl-PL"/>
          </a:p>
        </p:txBody>
      </p:sp>
    </p:spTree>
    <p:extLst>
      <p:ext uri="{BB962C8B-B14F-4D97-AF65-F5344CB8AC3E}">
        <p14:creationId xmlns:p14="http://schemas.microsoft.com/office/powerpoint/2010/main" val="847975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Niewiel</a:t>
            </a:r>
            <a:r>
              <a:rPr lang="pl-PL" dirty="0"/>
              <a:t> chmur w </a:t>
            </a:r>
            <a:r>
              <a:rPr lang="pl-PL" dirty="0" err="1"/>
              <a:t>okoliach</a:t>
            </a:r>
            <a:r>
              <a:rPr lang="pl-PL" dirty="0"/>
              <a:t> 6 rano, jednak przez większość dnia czyste niebo</a:t>
            </a:r>
          </a:p>
        </p:txBody>
      </p:sp>
      <p:sp>
        <p:nvSpPr>
          <p:cNvPr id="4" name="Symbol zastępczy numeru slajdu 3"/>
          <p:cNvSpPr>
            <a:spLocks noGrp="1"/>
          </p:cNvSpPr>
          <p:nvPr>
            <p:ph type="sldNum" sz="quarter" idx="5"/>
          </p:nvPr>
        </p:nvSpPr>
        <p:spPr/>
        <p:txBody>
          <a:bodyPr/>
          <a:lstStyle/>
          <a:p>
            <a:fld id="{1D09DB04-EA63-41B7-8C4F-A1B5A8053A37}" type="slidenum">
              <a:rPr lang="pl-PL" smtClean="0"/>
              <a:t>30</a:t>
            </a:fld>
            <a:endParaRPr lang="pl-PL"/>
          </a:p>
        </p:txBody>
      </p:sp>
    </p:spTree>
    <p:extLst>
      <p:ext uri="{BB962C8B-B14F-4D97-AF65-F5344CB8AC3E}">
        <p14:creationId xmlns:p14="http://schemas.microsoft.com/office/powerpoint/2010/main" val="611533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l-PL"/>
              <a:t>Kliknij, aby edytować styl</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FB6D6A31-12F5-436A-8F11-529F8FBF03C8}" type="datetime1">
              <a:rPr lang="pl-PL" smtClean="0"/>
              <a:t>14.10.2024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2160828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24C97D7-471F-4CAF-B8C5-0BD22A4A12CF}" type="datetime1">
              <a:rPr lang="pl-PL" smtClean="0"/>
              <a:t>14.10.2024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262733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639C5E61-56AB-46B1-8582-075F4CE9FD24}" type="datetime1">
              <a:rPr lang="pl-PL" smtClean="0"/>
              <a:t>14.10.2024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1152084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7945130B-A149-42BF-9B11-B0888265EB85}" type="datetime1">
              <a:rPr lang="pl-PL" smtClean="0"/>
              <a:t>14.10.2024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1107673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pl-PL"/>
              <a:t>Kliknij, aby edytować styl</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C134B9F8-3ADE-42BF-9523-6B39DE415F09}" type="datetime1">
              <a:rPr lang="pl-PL" smtClean="0"/>
              <a:t>14.10.2024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23208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261E1C70-065A-4C7E-8C63-78CA47A1F923}" type="datetime1">
              <a:rPr lang="pl-PL" smtClean="0"/>
              <a:t>14.10.2024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300506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pl-PL"/>
              <a:t>Kliknij, aby edytować styl</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629842" y="2505075"/>
            <a:ext cx="3868340"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4629150" y="2505075"/>
            <a:ext cx="3887391"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03F32716-1BC0-4469-B30F-9CCBDC8ECE8E}" type="datetime1">
              <a:rPr lang="pl-PL" smtClean="0"/>
              <a:t>14.10.2024</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17839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9704D65D-665E-4748-912E-EC4744512603}" type="datetime1">
              <a:rPr lang="pl-PL" smtClean="0"/>
              <a:t>14.10.2024</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3673520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F69B9-DFC6-4D46-B46A-76F3686F0AD1}" type="datetime1">
              <a:rPr lang="pl-PL" smtClean="0"/>
              <a:t>14.10.2024</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15193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l-PL"/>
              <a:t>Kliknij, aby edytować styl</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5F40D5F0-905F-43A3-94AA-7352D0264CB0}" type="datetime1">
              <a:rPr lang="pl-PL" smtClean="0"/>
              <a:t>14.10.2024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97204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l-PL"/>
              <a:t>Kliknij, aby edytować styl</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BCD90CE8-C9F8-421F-A8EF-D9024C4F7712}" type="datetime1">
              <a:rPr lang="pl-PL" smtClean="0"/>
              <a:t>14.10.2024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36F92EC7-4B9D-428C-9087-B61AD018EF74}" type="slidenum">
              <a:rPr lang="pl-PL" smtClean="0"/>
              <a:t>‹#›</a:t>
            </a:fld>
            <a:endParaRPr lang="pl-PL"/>
          </a:p>
        </p:txBody>
      </p:sp>
    </p:spTree>
    <p:extLst>
      <p:ext uri="{BB962C8B-B14F-4D97-AF65-F5344CB8AC3E}">
        <p14:creationId xmlns:p14="http://schemas.microsoft.com/office/powerpoint/2010/main" val="506305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35190-C78A-47EF-8B4D-8B8D46F42FAA}" type="datetime1">
              <a:rPr lang="pl-PL" smtClean="0"/>
              <a:t>14.10.2024</a:t>
            </a:fld>
            <a:endParaRPr lang="pl-P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92EC7-4B9D-428C-9087-B61AD018EF74}" type="slidenum">
              <a:rPr lang="pl-PL" smtClean="0"/>
              <a:t>‹#›</a:t>
            </a:fld>
            <a:endParaRPr lang="pl-PL"/>
          </a:p>
        </p:txBody>
      </p:sp>
    </p:spTree>
    <p:extLst>
      <p:ext uri="{BB962C8B-B14F-4D97-AF65-F5344CB8AC3E}">
        <p14:creationId xmlns:p14="http://schemas.microsoft.com/office/powerpoint/2010/main" val="127952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hyperlink" Target="https://developer.nrel.gov/docs/solar/nsrdb/meteosat-downloa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2.xml"/><Relationship Id="rId5" Type="http://schemas.openxmlformats.org/officeDocument/2006/relationships/image" Target="../media/image9.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hemeOverride" Target="../theme/themeOverride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3.gif"/><Relationship Id="rId4" Type="http://schemas.openxmlformats.org/officeDocument/2006/relationships/image" Target="../media/image52.gif"/></Relationships>
</file>

<file path=ppt/slides/_rels/slide5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6.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Obraz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39" y="154653"/>
            <a:ext cx="1794303" cy="556547"/>
          </a:xfrm>
          <a:prstGeom prst="rect">
            <a:avLst/>
          </a:prstGeom>
        </p:spPr>
      </p:pic>
      <p:sp>
        <p:nvSpPr>
          <p:cNvPr id="8" name="pole tekstowe 7"/>
          <p:cNvSpPr txBox="1"/>
          <p:nvPr/>
        </p:nvSpPr>
        <p:spPr>
          <a:xfrm>
            <a:off x="86937" y="2880218"/>
            <a:ext cx="7883259" cy="954107"/>
          </a:xfrm>
          <a:prstGeom prst="rect">
            <a:avLst/>
          </a:prstGeom>
          <a:noFill/>
        </p:spPr>
        <p:txBody>
          <a:bodyPr wrap="square" rtlCol="0" anchor="b">
            <a:spAutoFit/>
          </a:bodyPr>
          <a:lstStyle/>
          <a:p>
            <a:r>
              <a:rPr lang="pl-PL" sz="3200" b="1" dirty="0">
                <a:solidFill>
                  <a:prstClr val="white"/>
                </a:solidFill>
                <a:latin typeface="Fira Sans" panose="020B0503050000020004" pitchFamily="34" charset="0"/>
                <a:ea typeface="Fira Sans" panose="020B0503050000020004" pitchFamily="34" charset="0"/>
                <a:cs typeface="Arial" pitchFamily="34" charset="0"/>
              </a:rPr>
              <a:t>Produkcja energii elektrycznej z OZE </a:t>
            </a:r>
            <a:r>
              <a:rPr lang="pl-PL" sz="2400" b="1" dirty="0" err="1">
                <a:solidFill>
                  <a:prstClr val="white"/>
                </a:solidFill>
                <a:latin typeface="Fira Sans" panose="020B0503050000020004" pitchFamily="34" charset="0"/>
                <a:ea typeface="Fira Sans" panose="020B0503050000020004" pitchFamily="34" charset="0"/>
                <a:cs typeface="Arial" pitchFamily="34" charset="0"/>
              </a:rPr>
              <a:t>Dezagregacja</a:t>
            </a:r>
            <a:r>
              <a:rPr lang="pl-PL" sz="2400" b="1" dirty="0">
                <a:solidFill>
                  <a:prstClr val="white"/>
                </a:solidFill>
                <a:latin typeface="Fira Sans" panose="020B0503050000020004" pitchFamily="34" charset="0"/>
                <a:ea typeface="Fira Sans" panose="020B0503050000020004" pitchFamily="34" charset="0"/>
                <a:cs typeface="Arial" pitchFamily="34" charset="0"/>
              </a:rPr>
              <a:t> czasowo-przestrzenna</a:t>
            </a:r>
            <a:endParaRPr lang="en-GB" sz="2400" b="1" dirty="0">
              <a:solidFill>
                <a:prstClr val="white"/>
              </a:solidFill>
              <a:latin typeface="Fira Sans" panose="020B0503050000020004" pitchFamily="34" charset="0"/>
              <a:ea typeface="Fira Sans" panose="020B0503050000020004" pitchFamily="34" charset="0"/>
            </a:endParaRPr>
          </a:p>
        </p:txBody>
      </p:sp>
      <p:sp>
        <p:nvSpPr>
          <p:cNvPr id="11" name="pole tekstowe 10"/>
          <p:cNvSpPr txBox="1"/>
          <p:nvPr/>
        </p:nvSpPr>
        <p:spPr>
          <a:xfrm>
            <a:off x="86937" y="4506303"/>
            <a:ext cx="2993489" cy="784830"/>
          </a:xfrm>
          <a:prstGeom prst="rect">
            <a:avLst/>
          </a:prstGeom>
          <a:noFill/>
        </p:spPr>
        <p:txBody>
          <a:bodyPr wrap="square" rtlCol="0">
            <a:spAutoFit/>
          </a:bodyPr>
          <a:lstStyle/>
          <a:p>
            <a:r>
              <a:rPr lang="pl-PL" sz="1500" dirty="0">
                <a:solidFill>
                  <a:prstClr val="white"/>
                </a:solidFill>
                <a:latin typeface="Fira Sans" panose="020B0503050000020004" pitchFamily="34" charset="0"/>
                <a:ea typeface="Fira Sans" panose="020B0503050000020004" pitchFamily="34" charset="0"/>
              </a:rPr>
              <a:t>Agnieszka Giemza</a:t>
            </a:r>
          </a:p>
          <a:p>
            <a:r>
              <a:rPr lang="pl-PL" sz="1500" dirty="0">
                <a:solidFill>
                  <a:prstClr val="white"/>
                </a:solidFill>
                <a:latin typeface="Fira Sans" panose="020B0503050000020004" pitchFamily="34" charset="0"/>
                <a:ea typeface="Fira Sans" panose="020B0503050000020004" pitchFamily="34" charset="0"/>
              </a:rPr>
              <a:t>dr Sebastian Wójcik</a:t>
            </a:r>
          </a:p>
          <a:p>
            <a:r>
              <a:rPr lang="pl-PL" sz="1500" dirty="0">
                <a:solidFill>
                  <a:prstClr val="white"/>
                </a:solidFill>
                <a:latin typeface="Fira Sans" panose="020B0503050000020004" pitchFamily="34" charset="0"/>
                <a:ea typeface="Fira Sans" panose="020B0503050000020004" pitchFamily="34" charset="0"/>
              </a:rPr>
              <a:t>Urząd Statystyczny w Rzeszowie</a:t>
            </a:r>
          </a:p>
        </p:txBody>
      </p:sp>
      <p:sp>
        <p:nvSpPr>
          <p:cNvPr id="12" name="pole tekstowe 11"/>
          <p:cNvSpPr txBox="1"/>
          <p:nvPr/>
        </p:nvSpPr>
        <p:spPr>
          <a:xfrm>
            <a:off x="258252" y="6404256"/>
            <a:ext cx="2577312" cy="276999"/>
          </a:xfrm>
          <a:prstGeom prst="rect">
            <a:avLst/>
          </a:prstGeom>
          <a:noFill/>
        </p:spPr>
        <p:txBody>
          <a:bodyPr wrap="square" rtlCol="0" anchor="t">
            <a:spAutoFit/>
          </a:bodyPr>
          <a:lstStyle/>
          <a:p>
            <a:r>
              <a:rPr lang="pl-PL" sz="1200" dirty="0">
                <a:solidFill>
                  <a:prstClr val="black"/>
                </a:solidFill>
                <a:latin typeface="Fira Sans" panose="020B0503050000020004" pitchFamily="34" charset="0"/>
                <a:ea typeface="Fira Sans" panose="020B0503050000020004" pitchFamily="34" charset="0"/>
              </a:rPr>
              <a:t>Wrocław, 15 października 2024 r.</a:t>
            </a:r>
          </a:p>
        </p:txBody>
      </p:sp>
      <p:pic>
        <p:nvPicPr>
          <p:cNvPr id="6" name="Obraz 5">
            <a:extLst>
              <a:ext uri="{FF2B5EF4-FFF2-40B4-BE49-F238E27FC236}">
                <a16:creationId xmlns:a16="http://schemas.microsoft.com/office/drawing/2014/main" id="{91D707F2-6323-496D-A016-EC4C8C1D867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4011" y="169940"/>
            <a:ext cx="2178050" cy="464820"/>
          </a:xfrm>
          <a:prstGeom prst="rect">
            <a:avLst/>
          </a:prstGeom>
          <a:noFill/>
        </p:spPr>
      </p:pic>
    </p:spTree>
    <p:extLst>
      <p:ext uri="{BB962C8B-B14F-4D97-AF65-F5344CB8AC3E}">
        <p14:creationId xmlns:p14="http://schemas.microsoft.com/office/powerpoint/2010/main" val="1444556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9</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95973" y="95940"/>
            <a:ext cx="8591910" cy="1154162"/>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Rejestr małych instalacji</a:t>
            </a:r>
          </a:p>
          <a:p>
            <a:pPr algn="ctr"/>
            <a:r>
              <a:rPr lang="pl-PL" sz="2400" b="1" dirty="0">
                <a:solidFill>
                  <a:srgbClr val="001D77"/>
                </a:solidFill>
                <a:latin typeface="Fira Sans" panose="020B0503050000020004" pitchFamily="34" charset="0"/>
                <a:ea typeface="Fira Sans" panose="020B0503050000020004" pitchFamily="34" charset="0"/>
              </a:rPr>
              <a:t>Liczba instalacji</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
        <p:nvSpPr>
          <p:cNvPr id="3" name="pole tekstowe 2">
            <a:extLst>
              <a:ext uri="{FF2B5EF4-FFF2-40B4-BE49-F238E27FC236}">
                <a16:creationId xmlns:a16="http://schemas.microsoft.com/office/drawing/2014/main" id="{6AC5215A-880C-425A-8D26-80ADE69C7223}"/>
              </a:ext>
            </a:extLst>
          </p:cNvPr>
          <p:cNvSpPr txBox="1"/>
          <p:nvPr/>
        </p:nvSpPr>
        <p:spPr>
          <a:xfrm>
            <a:off x="2318326" y="6238190"/>
            <a:ext cx="5025006" cy="523220"/>
          </a:xfrm>
          <a:prstGeom prst="rect">
            <a:avLst/>
          </a:prstGeom>
          <a:noFill/>
        </p:spPr>
        <p:txBody>
          <a:bodyPr wrap="square" rtlCol="0">
            <a:spAutoFit/>
          </a:bodyPr>
          <a:lstStyle/>
          <a:p>
            <a:r>
              <a:rPr lang="pl-PL" sz="1400" dirty="0"/>
              <a:t>Kolor- potencjał instalacji</a:t>
            </a:r>
          </a:p>
          <a:p>
            <a:r>
              <a:rPr lang="pl-PL" sz="1400" dirty="0"/>
              <a:t>Wielkość kropki – liczba instalacji</a:t>
            </a:r>
          </a:p>
        </p:txBody>
      </p:sp>
      <p:pic>
        <p:nvPicPr>
          <p:cNvPr id="9" name="Obraz 8">
            <a:extLst>
              <a:ext uri="{FF2B5EF4-FFF2-40B4-BE49-F238E27FC236}">
                <a16:creationId xmlns:a16="http://schemas.microsoft.com/office/drawing/2014/main" id="{8565B9F2-B682-48F6-AEFC-0DFDBC9F629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28305" y="945123"/>
            <a:ext cx="5815027" cy="5196743"/>
          </a:xfrm>
          <a:prstGeom prst="rect">
            <a:avLst/>
          </a:prstGeom>
          <a:noFill/>
          <a:ln>
            <a:noFill/>
          </a:ln>
        </p:spPr>
      </p:pic>
    </p:spTree>
    <p:extLst>
      <p:ext uri="{BB962C8B-B14F-4D97-AF65-F5344CB8AC3E}">
        <p14:creationId xmlns:p14="http://schemas.microsoft.com/office/powerpoint/2010/main" val="216411443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10</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581509" y="1090525"/>
            <a:ext cx="8098381" cy="4930581"/>
          </a:xfrm>
          <a:prstGeom prst="rect">
            <a:avLst/>
          </a:prstGeom>
        </p:spPr>
        <p:txBody>
          <a:bodyPr wrap="square">
            <a:spAutoFit/>
          </a:bodyPr>
          <a:lstStyle/>
          <a:p>
            <a:pPr marL="180975">
              <a:spcBef>
                <a:spcPct val="20000"/>
              </a:spcBef>
              <a:buClr>
                <a:srgbClr val="C00000"/>
              </a:buClr>
              <a:buSzPct val="80000"/>
              <a:defRPr/>
            </a:pPr>
            <a:r>
              <a:rPr lang="pl-PL" sz="1600" b="1" dirty="0"/>
              <a:t>Pochodzenie danych </a:t>
            </a:r>
          </a:p>
          <a:p>
            <a:pPr marL="180975">
              <a:spcBef>
                <a:spcPct val="20000"/>
              </a:spcBef>
              <a:buClr>
                <a:srgbClr val="C00000"/>
              </a:buClr>
              <a:buSzPct val="80000"/>
              <a:defRPr/>
            </a:pPr>
            <a:r>
              <a:rPr lang="pl-PL" sz="1600" dirty="0"/>
              <a:t>Dla każdej lokacji zebrano dane pogodowe godzinowe z roku 2019 za pomocą API NREL. </a:t>
            </a:r>
            <a:r>
              <a:rPr lang="pl-PL" sz="1600" dirty="0">
                <a:hlinkClick r:id="rId4"/>
              </a:rPr>
              <a:t>https://developer.nrel.gov/docs/solar/nsrdb/meteosat-download/</a:t>
            </a:r>
            <a:endParaRPr lang="pl-PL" sz="1600" dirty="0"/>
          </a:p>
          <a:p>
            <a:pPr marL="180975">
              <a:spcBef>
                <a:spcPct val="20000"/>
              </a:spcBef>
              <a:buClr>
                <a:srgbClr val="C00000"/>
              </a:buClr>
              <a:buSzPct val="80000"/>
              <a:defRPr/>
            </a:pPr>
            <a:r>
              <a:rPr lang="pl-PL" sz="1600" dirty="0"/>
              <a:t> Pobieranie danych opierało się na wysyłaniu zapytań do serwera organizacji NREL poprzez odpowiedni link podany wyżej z dołożeniem odpowiednich parametrów.</a:t>
            </a:r>
          </a:p>
          <a:p>
            <a:pPr marL="180975">
              <a:spcBef>
                <a:spcPct val="20000"/>
              </a:spcBef>
              <a:buClr>
                <a:srgbClr val="C00000"/>
              </a:buClr>
              <a:buSzPct val="80000"/>
              <a:defRPr/>
            </a:pPr>
            <a:r>
              <a:rPr lang="pl-PL" sz="1600" dirty="0"/>
              <a:t>Zapytania zawierały takie parametry jak:</a:t>
            </a:r>
          </a:p>
          <a:p>
            <a:pPr marL="466725" indent="-285750">
              <a:spcBef>
                <a:spcPct val="20000"/>
              </a:spcBef>
              <a:buClr>
                <a:srgbClr val="C00000"/>
              </a:buClr>
              <a:buSzPct val="80000"/>
              <a:buFont typeface="Arial" panose="020B0604020202020204" pitchFamily="34" charset="0"/>
              <a:buChar char="•"/>
              <a:defRPr/>
            </a:pPr>
            <a:r>
              <a:rPr lang="pl-PL" sz="1600" dirty="0"/>
              <a:t> Szerokość geograficzna</a:t>
            </a:r>
          </a:p>
          <a:p>
            <a:pPr marL="466725" indent="-285750">
              <a:spcBef>
                <a:spcPct val="20000"/>
              </a:spcBef>
              <a:buClr>
                <a:srgbClr val="C00000"/>
              </a:buClr>
              <a:buSzPct val="80000"/>
              <a:buFont typeface="Arial" panose="020B0604020202020204" pitchFamily="34" charset="0"/>
              <a:buChar char="•"/>
              <a:defRPr/>
            </a:pPr>
            <a:r>
              <a:rPr lang="pl-PL" sz="1600" dirty="0"/>
              <a:t> Wysokość geograficzna </a:t>
            </a:r>
          </a:p>
          <a:p>
            <a:pPr marL="466725" indent="-285750">
              <a:spcBef>
                <a:spcPct val="20000"/>
              </a:spcBef>
              <a:buClr>
                <a:srgbClr val="C00000"/>
              </a:buClr>
              <a:buSzPct val="80000"/>
              <a:buFont typeface="Arial" panose="020B0604020202020204" pitchFamily="34" charset="0"/>
              <a:buChar char="•"/>
              <a:defRPr/>
            </a:pPr>
            <a:r>
              <a:rPr lang="pl-PL" sz="1600" dirty="0"/>
              <a:t>Interwał czasowy </a:t>
            </a:r>
          </a:p>
          <a:p>
            <a:pPr marL="180975">
              <a:spcBef>
                <a:spcPct val="20000"/>
              </a:spcBef>
              <a:buClr>
                <a:srgbClr val="C00000"/>
              </a:buClr>
              <a:buSzPct val="80000"/>
              <a:defRPr/>
            </a:pPr>
            <a:endParaRPr lang="pl-PL" sz="1600" dirty="0"/>
          </a:p>
          <a:p>
            <a:pPr marL="180975">
              <a:spcBef>
                <a:spcPct val="20000"/>
              </a:spcBef>
              <a:buClr>
                <a:srgbClr val="C00000"/>
              </a:buClr>
              <a:buSzPct val="80000"/>
              <a:defRPr/>
            </a:pPr>
            <a:r>
              <a:rPr lang="pl-PL" sz="1600" dirty="0"/>
              <a:t>Klucz API Klucz API jest 32 znakowym tekstem wygenerowanym przez serwery NREL, aby tylko zarejestrowani użytkownicy mogli korzystać z danych z serwerów. </a:t>
            </a:r>
          </a:p>
          <a:p>
            <a:pPr marL="180975">
              <a:spcBef>
                <a:spcPct val="20000"/>
              </a:spcBef>
              <a:buClr>
                <a:srgbClr val="C00000"/>
              </a:buClr>
              <a:buSzPct val="80000"/>
              <a:defRPr/>
            </a:pPr>
            <a:r>
              <a:rPr lang="pl-PL" sz="1600" dirty="0"/>
              <a:t>Jako odpowiedź otrzymywano pliki </a:t>
            </a:r>
            <a:r>
              <a:rPr lang="pl-PL" sz="1600" dirty="0" err="1"/>
              <a:t>csv</a:t>
            </a:r>
            <a:r>
              <a:rPr lang="pl-PL" sz="1600" dirty="0"/>
              <a:t> zawierające dane pogodowe. </a:t>
            </a: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r>
              <a:rPr lang="pl-PL" sz="1600" b="1" dirty="0"/>
              <a:t>Technologie</a:t>
            </a:r>
          </a:p>
          <a:p>
            <a:pPr marL="180975">
              <a:spcBef>
                <a:spcPct val="20000"/>
              </a:spcBef>
              <a:buClr>
                <a:srgbClr val="C00000"/>
              </a:buClr>
              <a:buSzPct val="80000"/>
              <a:defRPr/>
            </a:pPr>
            <a:r>
              <a:rPr lang="pl-PL" sz="1600" dirty="0"/>
              <a:t>Do zbierania danych wykorzystano skrypt w języku </a:t>
            </a:r>
            <a:r>
              <a:rPr lang="pl-PL" sz="1600" dirty="0" err="1"/>
              <a:t>Python</a:t>
            </a:r>
            <a:r>
              <a:rPr lang="pl-PL" sz="1600" dirty="0"/>
              <a:t> wraz z biblioteką </a:t>
            </a:r>
            <a:r>
              <a:rPr lang="pl-PL" sz="1600" dirty="0" err="1"/>
              <a:t>requests</a:t>
            </a:r>
            <a:r>
              <a:rPr lang="pl-PL" sz="1600" dirty="0"/>
              <a:t> służącą do zapytań HTTP (Zapytania do stron) </a:t>
            </a:r>
            <a:endParaRPr lang="pl-PL" sz="1600" dirty="0">
              <a:latin typeface="Arial" panose="020B0604020202020204" pitchFamily="34" charset="0"/>
              <a:cs typeface="Arial" panose="020B0604020202020204" pitchFamily="34" charset="0"/>
            </a:endParaRPr>
          </a:p>
          <a:p>
            <a:pPr marL="982663" indent="-627063">
              <a:spcAft>
                <a:spcPts val="600"/>
              </a:spcAft>
              <a:defRPr/>
            </a:pPr>
            <a:endParaRPr lang="pl-PL" sz="400" dirty="0">
              <a:latin typeface="Arial" panose="020B0604020202020204" pitchFamily="34" charset="0"/>
              <a:cs typeface="Arial" panose="020B0604020202020204" pitchFamily="34" charset="0"/>
            </a:endParaRPr>
          </a:p>
        </p:txBody>
      </p:sp>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Dane pogodowe</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199179992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19104" cy="218764"/>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11</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251670" y="662730"/>
            <a:ext cx="8373226" cy="4388894"/>
          </a:xfrm>
          <a:prstGeom prst="rect">
            <a:avLst/>
          </a:prstGeom>
        </p:spPr>
        <p:txBody>
          <a:bodyPr wrap="square">
            <a:spAutoFit/>
          </a:bodyPr>
          <a:lstStyle/>
          <a:p>
            <a:pPr marL="180975">
              <a:spcBef>
                <a:spcPct val="20000"/>
              </a:spcBef>
              <a:buClr>
                <a:srgbClr val="C00000"/>
              </a:buClr>
              <a:buSzPct val="80000"/>
              <a:defRPr/>
            </a:pPr>
            <a:r>
              <a:rPr lang="pl-PL" sz="1600" b="1" dirty="0"/>
              <a:t>Opis danych</a:t>
            </a:r>
          </a:p>
          <a:p>
            <a:pPr marL="180975">
              <a:spcBef>
                <a:spcPct val="20000"/>
              </a:spcBef>
              <a:buClr>
                <a:srgbClr val="C00000"/>
              </a:buClr>
              <a:buSzPct val="80000"/>
              <a:defRPr/>
            </a:pPr>
            <a:r>
              <a:rPr lang="pl-PL" sz="1600" dirty="0"/>
              <a:t>Dla każdej lokalizacji ze zbioru małych instalacji fotowoltaicznych pobrano następujące zmienne:</a:t>
            </a:r>
          </a:p>
          <a:p>
            <a:pPr marL="466725" indent="-285750">
              <a:spcBef>
                <a:spcPct val="20000"/>
              </a:spcBef>
              <a:buClr>
                <a:srgbClr val="C00000"/>
              </a:buClr>
              <a:buSzPct val="80000"/>
              <a:buFont typeface="Arial" panose="020B0604020202020204" pitchFamily="34" charset="0"/>
              <a:buChar char="•"/>
              <a:defRPr/>
            </a:pPr>
            <a:r>
              <a:rPr lang="pl-PL" sz="1600" b="1" dirty="0"/>
              <a:t>Rok</a:t>
            </a:r>
            <a:r>
              <a:rPr lang="pl-PL" sz="1600" dirty="0"/>
              <a:t> (2019)</a:t>
            </a:r>
          </a:p>
          <a:p>
            <a:pPr marL="466725" indent="-285750">
              <a:spcBef>
                <a:spcPct val="20000"/>
              </a:spcBef>
              <a:buClr>
                <a:srgbClr val="C00000"/>
              </a:buClr>
              <a:buSzPct val="80000"/>
              <a:buFont typeface="Arial" panose="020B0604020202020204" pitchFamily="34" charset="0"/>
              <a:buChar char="•"/>
              <a:defRPr/>
            </a:pPr>
            <a:r>
              <a:rPr lang="pl-PL" sz="1600" b="1" dirty="0"/>
              <a:t>Miesiąc </a:t>
            </a:r>
            <a:r>
              <a:rPr lang="pl-PL" sz="1600" dirty="0"/>
              <a:t>(1-12)</a:t>
            </a:r>
          </a:p>
          <a:p>
            <a:pPr marL="466725" indent="-285750">
              <a:spcBef>
                <a:spcPct val="20000"/>
              </a:spcBef>
              <a:buClr>
                <a:srgbClr val="C00000"/>
              </a:buClr>
              <a:buSzPct val="80000"/>
              <a:buFont typeface="Arial" panose="020B0604020202020204" pitchFamily="34" charset="0"/>
              <a:buChar char="•"/>
              <a:defRPr/>
            </a:pPr>
            <a:r>
              <a:rPr lang="pl-PL" sz="1600" b="1" dirty="0"/>
              <a:t>Dzień</a:t>
            </a:r>
            <a:r>
              <a:rPr lang="pl-PL" sz="1600" dirty="0"/>
              <a:t> (1-31)</a:t>
            </a:r>
          </a:p>
          <a:p>
            <a:pPr marL="466725" indent="-285750">
              <a:spcBef>
                <a:spcPct val="20000"/>
              </a:spcBef>
              <a:buClr>
                <a:srgbClr val="C00000"/>
              </a:buClr>
              <a:buSzPct val="80000"/>
              <a:buFont typeface="Arial" panose="020B0604020202020204" pitchFamily="34" charset="0"/>
              <a:buChar char="•"/>
              <a:defRPr/>
            </a:pPr>
            <a:r>
              <a:rPr lang="pl-PL" sz="1600" b="1" dirty="0"/>
              <a:t>Godzinę</a:t>
            </a:r>
            <a:r>
              <a:rPr lang="pl-PL" sz="1600" dirty="0"/>
              <a:t> (0-23)</a:t>
            </a:r>
          </a:p>
          <a:p>
            <a:pPr marL="466725" indent="-285750">
              <a:spcBef>
                <a:spcPct val="20000"/>
              </a:spcBef>
              <a:buClr>
                <a:srgbClr val="C00000"/>
              </a:buClr>
              <a:buSzPct val="80000"/>
              <a:buFont typeface="Arial" panose="020B0604020202020204" pitchFamily="34" charset="0"/>
              <a:buChar char="•"/>
              <a:defRPr/>
            </a:pPr>
            <a:r>
              <a:rPr lang="pl-PL" sz="1600" b="1" dirty="0"/>
              <a:t>Minutę</a:t>
            </a:r>
            <a:r>
              <a:rPr lang="pl-PL" sz="1600" dirty="0"/>
              <a:t> (30) [Mało ważne]</a:t>
            </a:r>
          </a:p>
          <a:p>
            <a:pPr marL="466725" indent="-285750">
              <a:spcBef>
                <a:spcPct val="20000"/>
              </a:spcBef>
              <a:buClr>
                <a:srgbClr val="C00000"/>
              </a:buClr>
              <a:buSzPct val="80000"/>
              <a:buFont typeface="Arial" panose="020B0604020202020204" pitchFamily="34" charset="0"/>
              <a:buChar char="•"/>
              <a:defRPr/>
            </a:pPr>
            <a:r>
              <a:rPr lang="pl-PL" sz="1600" b="1" dirty="0"/>
              <a:t>Temperaturę </a:t>
            </a:r>
            <a:r>
              <a:rPr lang="pl-PL" sz="1600" dirty="0"/>
              <a:t>(w stopniach Celsjusza)</a:t>
            </a:r>
          </a:p>
          <a:p>
            <a:pPr marL="466725" indent="-285750">
              <a:spcBef>
                <a:spcPct val="20000"/>
              </a:spcBef>
              <a:buClr>
                <a:srgbClr val="C00000"/>
              </a:buClr>
              <a:buSzPct val="80000"/>
              <a:buFont typeface="Arial" panose="020B0604020202020204" pitchFamily="34" charset="0"/>
              <a:buChar char="•"/>
              <a:defRPr/>
            </a:pPr>
            <a:r>
              <a:rPr lang="pl-PL" sz="1600" b="1" dirty="0"/>
              <a:t>DHI</a:t>
            </a:r>
            <a:r>
              <a:rPr lang="pl-PL" sz="1600" dirty="0"/>
              <a:t> - ilość promieniowania słonecznego pochodząca niebezpośrednio od słońca (z rozproszenia). (W/M2) </a:t>
            </a:r>
          </a:p>
          <a:p>
            <a:pPr marL="466725" indent="-285750">
              <a:spcBef>
                <a:spcPct val="20000"/>
              </a:spcBef>
              <a:buClr>
                <a:srgbClr val="C00000"/>
              </a:buClr>
              <a:buSzPct val="80000"/>
              <a:buFont typeface="Arial" panose="020B0604020202020204" pitchFamily="34" charset="0"/>
              <a:buChar char="•"/>
              <a:defRPr/>
            </a:pPr>
            <a:r>
              <a:rPr lang="pl-PL" sz="1600" b="1" dirty="0"/>
              <a:t>DNI</a:t>
            </a:r>
            <a:r>
              <a:rPr lang="pl-PL" sz="1600" dirty="0"/>
              <a:t> - to ilość promieniowania słonecznego pochodząca bezpośrednio od słońca. </a:t>
            </a:r>
          </a:p>
          <a:p>
            <a:pPr marL="466725" indent="-285750">
              <a:spcBef>
                <a:spcPct val="20000"/>
              </a:spcBef>
              <a:buClr>
                <a:srgbClr val="C00000"/>
              </a:buClr>
              <a:buSzPct val="80000"/>
              <a:buFont typeface="Arial" panose="020B0604020202020204" pitchFamily="34" charset="0"/>
              <a:buChar char="•"/>
              <a:defRPr/>
            </a:pPr>
            <a:r>
              <a:rPr lang="pl-PL" sz="1600" b="1" dirty="0" err="1"/>
              <a:t>ClearSky</a:t>
            </a:r>
            <a:r>
              <a:rPr lang="pl-PL" sz="1600" b="1" dirty="0"/>
              <a:t> DHI </a:t>
            </a:r>
            <a:r>
              <a:rPr lang="pl-PL" sz="1600" dirty="0"/>
              <a:t>- to ilość promieniowania pochodząca niebezpośrednio od słońca (z rozproszenia) bez uwzględnienia warunków atmosferycznych</a:t>
            </a:r>
          </a:p>
          <a:p>
            <a:pPr marL="466725" indent="-285750">
              <a:spcBef>
                <a:spcPct val="20000"/>
              </a:spcBef>
              <a:buClr>
                <a:srgbClr val="C00000"/>
              </a:buClr>
              <a:buSzPct val="80000"/>
              <a:buFont typeface="Arial" panose="020B0604020202020204" pitchFamily="34" charset="0"/>
              <a:buChar char="•"/>
              <a:defRPr/>
            </a:pPr>
            <a:r>
              <a:rPr lang="pl-PL" sz="1600" b="1" dirty="0" err="1"/>
              <a:t>ClearSky</a:t>
            </a:r>
            <a:r>
              <a:rPr lang="pl-PL" sz="1600" b="1" dirty="0"/>
              <a:t> DNI </a:t>
            </a:r>
            <a:r>
              <a:rPr lang="pl-PL" sz="1600" dirty="0"/>
              <a:t>- to ilość promieniowania słonecznego pochodząca bezpośrednio od słońca bez uwzględnienia warunków atmosferycznych</a:t>
            </a:r>
          </a:p>
          <a:p>
            <a:pPr marL="982663" indent="-627063">
              <a:spcAft>
                <a:spcPts val="600"/>
              </a:spcAft>
              <a:defRPr/>
            </a:pPr>
            <a:endParaRPr lang="pl-PL" sz="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347588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12</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mc:AlternateContent xmlns:mc="http://schemas.openxmlformats.org/markup-compatibility/2006" xmlns:a14="http://schemas.microsoft.com/office/drawing/2010/main">
        <mc:Choice Requires="a14">
          <p:sp>
            <p:nvSpPr>
              <p:cNvPr id="2" name="Prostokąt 1"/>
              <p:cNvSpPr/>
              <p:nvPr/>
            </p:nvSpPr>
            <p:spPr>
              <a:xfrm>
                <a:off x="11104" y="82378"/>
                <a:ext cx="8414158" cy="7442037"/>
              </a:xfrm>
              <a:prstGeom prst="rect">
                <a:avLst/>
              </a:prstGeom>
            </p:spPr>
            <p:txBody>
              <a:bodyPr wrap="square">
                <a:spAutoFit/>
              </a:bodyPr>
              <a:lstStyle/>
              <a:p>
                <a:pPr marL="466725" indent="-285750">
                  <a:spcBef>
                    <a:spcPct val="20000"/>
                  </a:spcBef>
                  <a:buClr>
                    <a:srgbClr val="C00000"/>
                  </a:buClr>
                  <a:buSzPct val="80000"/>
                  <a:buFont typeface="Arial" panose="020B0604020202020204" pitchFamily="34" charset="0"/>
                  <a:buChar char="•"/>
                  <a:defRPr/>
                </a:pPr>
                <a:r>
                  <a:rPr lang="pl-PL" sz="1600" b="1" dirty="0" err="1"/>
                  <a:t>ClearSky</a:t>
                </a:r>
                <a:r>
                  <a:rPr lang="pl-PL" sz="1600" b="1" dirty="0"/>
                  <a:t> GHI </a:t>
                </a:r>
                <a:r>
                  <a:rPr lang="pl-PL" sz="1600" dirty="0"/>
                  <a:t>- ogólna ilość promieniowania słonecznego wyliczana z </a:t>
                </a:r>
                <a:r>
                  <a:rPr lang="pl-PL" sz="1600" dirty="0" err="1"/>
                  <a:t>Clearsky</a:t>
                </a:r>
                <a:r>
                  <a:rPr lang="pl-PL" sz="1600" dirty="0"/>
                  <a:t> DNI i </a:t>
                </a:r>
                <a:r>
                  <a:rPr lang="pl-PL" sz="1600" dirty="0" err="1"/>
                  <a:t>Clearsky</a:t>
                </a:r>
                <a:r>
                  <a:rPr lang="pl-PL" sz="1600" dirty="0"/>
                  <a:t> DHI. na podstawie wzoru:</a:t>
                </a:r>
              </a:p>
              <a:p>
                <a:pPr marL="180975">
                  <a:spcBef>
                    <a:spcPct val="20000"/>
                  </a:spcBef>
                  <a:buClr>
                    <a:srgbClr val="C00000"/>
                  </a:buClr>
                  <a:buSzPct val="80000"/>
                  <a:defRPr/>
                </a:pPr>
                <a14:m>
                  <m:oMathPara xmlns:m="http://schemas.openxmlformats.org/officeDocument/2006/math">
                    <m:oMathParaPr>
                      <m:jc m:val="centerGroup"/>
                    </m:oMathParaPr>
                    <m:oMath xmlns:m="http://schemas.openxmlformats.org/officeDocument/2006/math">
                      <m:r>
                        <a:rPr lang="pl-PL" sz="1600" b="0" i="1" smtClean="0">
                          <a:latin typeface="Cambria Math" panose="02040503050406030204" pitchFamily="18" charset="0"/>
                          <a:cs typeface="Arial" panose="020B0604020202020204" pitchFamily="34" charset="0"/>
                        </a:rPr>
                        <m:t>𝐺𝐻𝐼</m:t>
                      </m:r>
                      <m:r>
                        <a:rPr lang="pl-PL" sz="1600" b="0" i="1" smtClean="0">
                          <a:latin typeface="Cambria Math" panose="02040503050406030204" pitchFamily="18" charset="0"/>
                          <a:cs typeface="Arial" panose="020B0604020202020204" pitchFamily="34" charset="0"/>
                        </a:rPr>
                        <m:t>=</m:t>
                      </m:r>
                      <m:r>
                        <a:rPr lang="pl-PL" sz="1600" b="0" i="1" smtClean="0">
                          <a:latin typeface="Cambria Math" panose="02040503050406030204" pitchFamily="18" charset="0"/>
                          <a:cs typeface="Arial" panose="020B0604020202020204" pitchFamily="34" charset="0"/>
                        </a:rPr>
                        <m:t>𝐷𝐻𝐼</m:t>
                      </m:r>
                      <m:r>
                        <a:rPr lang="pl-PL" sz="1600" b="0" i="1" smtClean="0">
                          <a:latin typeface="Cambria Math" panose="02040503050406030204" pitchFamily="18" charset="0"/>
                          <a:cs typeface="Arial" panose="020B0604020202020204" pitchFamily="34" charset="0"/>
                        </a:rPr>
                        <m:t>+</m:t>
                      </m:r>
                      <m:r>
                        <a:rPr lang="pl-PL" sz="1600" b="0" i="1" smtClean="0">
                          <a:latin typeface="Cambria Math" panose="02040503050406030204" pitchFamily="18" charset="0"/>
                          <a:cs typeface="Arial" panose="020B0604020202020204" pitchFamily="34" charset="0"/>
                        </a:rPr>
                        <m:t>𝐷𝑁𝐼</m:t>
                      </m:r>
                      <m:r>
                        <a:rPr lang="pl-PL" sz="1600" b="0" i="1" smtClean="0">
                          <a:latin typeface="Cambria Math" panose="02040503050406030204" pitchFamily="18" charset="0"/>
                          <a:cs typeface="Arial" panose="020B0604020202020204" pitchFamily="34" charset="0"/>
                        </a:rPr>
                        <m:t> ∙</m:t>
                      </m:r>
                      <m:r>
                        <m:rPr>
                          <m:sty m:val="p"/>
                        </m:rPr>
                        <a:rPr lang="pl-PL" sz="1600" b="0" i="0" smtClean="0">
                          <a:latin typeface="Cambria Math" panose="02040503050406030204" pitchFamily="18" charset="0"/>
                          <a:ea typeface="Cambria Math" panose="02040503050406030204" pitchFamily="18" charset="0"/>
                          <a:cs typeface="Arial" panose="020B0604020202020204" pitchFamily="34" charset="0"/>
                        </a:rPr>
                        <m:t>cos</m:t>
                      </m:r>
                      <m:r>
                        <a:rPr lang="pl-PL" sz="16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pl-PL" sz="1600" b="0" i="1" smtClean="0">
                              <a:latin typeface="Cambria Math" panose="02040503050406030204" pitchFamily="18" charset="0"/>
                              <a:ea typeface="Cambria Math" panose="02040503050406030204" pitchFamily="18" charset="0"/>
                              <a:cs typeface="Arial" panose="020B0604020202020204" pitchFamily="34" charset="0"/>
                            </a:rPr>
                          </m:ctrlPr>
                        </m:sSubPr>
                        <m:e>
                          <m:r>
                            <a:rPr lang="pl-PL" sz="1600" b="0" i="1" smtClean="0">
                              <a:latin typeface="Cambria Math" panose="02040503050406030204" pitchFamily="18" charset="0"/>
                              <a:ea typeface="Cambria Math" panose="02040503050406030204" pitchFamily="18" charset="0"/>
                              <a:cs typeface="Arial" panose="020B0604020202020204" pitchFamily="34" charset="0"/>
                            </a:rPr>
                            <m:t>𝜑</m:t>
                          </m:r>
                        </m:e>
                        <m:sub>
                          <m:r>
                            <a:rPr lang="pl-PL" sz="1600" b="0" i="1" smtClean="0">
                              <a:latin typeface="Cambria Math" panose="02040503050406030204" pitchFamily="18" charset="0"/>
                              <a:ea typeface="Cambria Math" panose="02040503050406030204" pitchFamily="18" charset="0"/>
                              <a:cs typeface="Arial" panose="020B0604020202020204" pitchFamily="34" charset="0"/>
                            </a:rPr>
                            <m:t>𝑧𝑒𝑛𝑖𝑡h</m:t>
                          </m:r>
                        </m:sub>
                      </m:sSub>
                      <m:r>
                        <a:rPr lang="pl-PL" sz="1600" b="0" i="1"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466725" indent="-285750">
                  <a:spcBef>
                    <a:spcPct val="20000"/>
                  </a:spcBef>
                  <a:buClr>
                    <a:srgbClr val="C00000"/>
                  </a:buClr>
                  <a:buSzPct val="80000"/>
                  <a:buFont typeface="Arial" panose="020B0604020202020204" pitchFamily="34" charset="0"/>
                  <a:buChar char="•"/>
                  <a:defRPr/>
                </a:pPr>
                <a:r>
                  <a:rPr lang="pl-PL" sz="1600" b="1" dirty="0"/>
                  <a:t>Temperatura punktu rosy (</a:t>
                </a:r>
                <a:r>
                  <a:rPr lang="pl-PL" sz="1600" b="1" dirty="0" err="1"/>
                  <a:t>Dew</a:t>
                </a:r>
                <a:r>
                  <a:rPr lang="pl-PL" sz="1600" b="1" dirty="0"/>
                  <a:t> Point) </a:t>
                </a:r>
                <a:r>
                  <a:rPr lang="pl-PL" sz="1600" dirty="0"/>
                  <a:t>-  temperatura, w której może rozpocząć się proces skraplania gazu (pary wodnej). (w stopniach Celsjusza) </a:t>
                </a:r>
              </a:p>
              <a:p>
                <a:pPr marL="466725" indent="-285750">
                  <a:spcBef>
                    <a:spcPct val="20000"/>
                  </a:spcBef>
                  <a:buClr>
                    <a:srgbClr val="C00000"/>
                  </a:buClr>
                  <a:buSzPct val="80000"/>
                  <a:buFont typeface="Arial" panose="020B0604020202020204" pitchFamily="34" charset="0"/>
                  <a:buChar char="•"/>
                  <a:defRPr/>
                </a:pPr>
                <a:r>
                  <a:rPr lang="pl-PL" sz="1600" b="1" dirty="0" err="1"/>
                  <a:t>Fill</a:t>
                </a:r>
                <a:r>
                  <a:rPr lang="pl-PL" sz="1600" b="1" dirty="0"/>
                  <a:t> Flag </a:t>
                </a:r>
                <a:r>
                  <a:rPr lang="pl-PL" sz="1600" dirty="0"/>
                  <a:t>- Rożne błędy:</a:t>
                </a:r>
              </a:p>
              <a:p>
                <a:pPr marL="923925" lvl="1" indent="-285750">
                  <a:spcBef>
                    <a:spcPct val="20000"/>
                  </a:spcBef>
                  <a:buClr>
                    <a:srgbClr val="C00000"/>
                  </a:buClr>
                  <a:buSzPct val="80000"/>
                  <a:buFont typeface="Arial" panose="020B0604020202020204" pitchFamily="34" charset="0"/>
                  <a:buChar char="•"/>
                  <a:defRPr/>
                </a:pPr>
                <a:r>
                  <a:rPr lang="pl-PL" sz="1600" dirty="0"/>
                  <a:t>1 - brak obrazu</a:t>
                </a:r>
              </a:p>
              <a:p>
                <a:pPr marL="923925" lvl="1" indent="-285750">
                  <a:spcBef>
                    <a:spcPct val="20000"/>
                  </a:spcBef>
                  <a:buClr>
                    <a:srgbClr val="C00000"/>
                  </a:buClr>
                  <a:buSzPct val="80000"/>
                  <a:buFont typeface="Arial" panose="020B0604020202020204" pitchFamily="34" charset="0"/>
                  <a:buChar char="•"/>
                  <a:defRPr/>
                </a:pPr>
                <a:r>
                  <a:rPr lang="pl-PL" sz="1600" dirty="0"/>
                  <a:t>2 - Niskie natężenie napromienienia</a:t>
                </a:r>
              </a:p>
              <a:p>
                <a:pPr marL="923925" lvl="1" indent="-285750">
                  <a:spcBef>
                    <a:spcPct val="20000"/>
                  </a:spcBef>
                  <a:buClr>
                    <a:srgbClr val="C00000"/>
                  </a:buClr>
                  <a:buSzPct val="80000"/>
                  <a:buFont typeface="Arial" panose="020B0604020202020204" pitchFamily="34" charset="0"/>
                  <a:buChar char="•"/>
                  <a:defRPr/>
                </a:pPr>
                <a:r>
                  <a:rPr lang="pl-PL" sz="1600" dirty="0"/>
                  <a:t>3 - Przekracza możliwości </a:t>
                </a:r>
                <a:r>
                  <a:rPr lang="pl-PL" sz="1600" dirty="0" err="1"/>
                  <a:t>Clearsky</a:t>
                </a:r>
                <a:r>
                  <a:rPr lang="pl-PL" sz="1600" dirty="0"/>
                  <a:t> </a:t>
                </a:r>
              </a:p>
              <a:p>
                <a:pPr marL="923925" lvl="1" indent="-285750">
                  <a:spcBef>
                    <a:spcPct val="20000"/>
                  </a:spcBef>
                  <a:buClr>
                    <a:srgbClr val="C00000"/>
                  </a:buClr>
                  <a:buSzPct val="80000"/>
                  <a:buFont typeface="Arial" panose="020B0604020202020204" pitchFamily="34" charset="0"/>
                  <a:buChar char="•"/>
                  <a:defRPr/>
                </a:pPr>
                <a:r>
                  <a:rPr lang="pl-PL" sz="1600" dirty="0"/>
                  <a:t>4 - Brakujące właściwości chmur GHI = DHI + DNI ∗ cos(</a:t>
                </a:r>
                <a:r>
                  <a:rPr lang="pl-PL" sz="1600" dirty="0" err="1"/>
                  <a:t>ϕzenith</a:t>
                </a:r>
                <a:r>
                  <a:rPr lang="pl-PL" sz="1600" dirty="0"/>
                  <a:t>)</a:t>
                </a:r>
              </a:p>
              <a:p>
                <a:pPr marL="923925" lvl="1" indent="-285750">
                  <a:spcBef>
                    <a:spcPct val="20000"/>
                  </a:spcBef>
                  <a:buClr>
                    <a:srgbClr val="C00000"/>
                  </a:buClr>
                  <a:buSzPct val="80000"/>
                  <a:buFont typeface="Arial" panose="020B0604020202020204" pitchFamily="34" charset="0"/>
                  <a:buChar char="•"/>
                  <a:defRPr/>
                </a:pPr>
                <a:r>
                  <a:rPr lang="pl-PL" sz="1600" dirty="0"/>
                  <a:t>5 - Rozpraszanie Rayleigha -  to rozpraszanie światła na cząsteczkach o rozmiarach mniejszych od długości fali rozpraszanego światła. (Np. Kolorowe niebo w trakcie zachodu słońca) Ilość ozonu Wilgotność względna (w procentach) Kąt zenitu słońca (w stopniach) Albedo powierzchni Ciśnienie atmosferyczne (w </a:t>
                </a:r>
                <a:r>
                  <a:rPr lang="pl-PL" sz="1600" dirty="0" err="1"/>
                  <a:t>mbar</a:t>
                </a:r>
                <a:r>
                  <a:rPr lang="pl-PL" sz="1600" dirty="0"/>
                  <a:t>) Woda opadowa (w cm) Kierunek wiatru (w stopniach) Prędkość wiatru (w m/s) </a:t>
                </a: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982663" indent="-627063">
                  <a:spcAft>
                    <a:spcPts val="600"/>
                  </a:spcAft>
                  <a:defRPr/>
                </a:pPr>
                <a:endParaRPr lang="pl-PL" sz="400" dirty="0">
                  <a:latin typeface="Arial" panose="020B0604020202020204" pitchFamily="34" charset="0"/>
                  <a:cs typeface="Arial" panose="020B0604020202020204" pitchFamily="34" charset="0"/>
                </a:endParaRPr>
              </a:p>
            </p:txBody>
          </p:sp>
        </mc:Choice>
        <mc:Fallback xmlns="">
          <p:sp>
            <p:nvSpPr>
              <p:cNvPr id="2" name="Prostokąt 1"/>
              <p:cNvSpPr>
                <a:spLocks noRot="1" noChangeAspect="1" noMove="1" noResize="1" noEditPoints="1" noAdjustHandles="1" noChangeArrowheads="1" noChangeShapeType="1" noTextEdit="1"/>
              </p:cNvSpPr>
              <p:nvPr/>
            </p:nvSpPr>
            <p:spPr>
              <a:xfrm>
                <a:off x="11104" y="82378"/>
                <a:ext cx="8414158" cy="7442037"/>
              </a:xfrm>
              <a:prstGeom prst="rect">
                <a:avLst/>
              </a:prstGeom>
              <a:blipFill>
                <a:blip r:embed="rId4"/>
                <a:stretch>
                  <a:fillRect t="-246"/>
                </a:stretch>
              </a:blipFill>
            </p:spPr>
            <p:txBody>
              <a:bodyPr/>
              <a:lstStyle/>
              <a:p>
                <a:r>
                  <a:rPr lang="pl-PL">
                    <a:noFill/>
                  </a:rPr>
                  <a:t> </a:t>
                </a:r>
              </a:p>
            </p:txBody>
          </p:sp>
        </mc:Fallback>
      </mc:AlternateContent>
      <p:pic>
        <p:nvPicPr>
          <p:cNvPr id="3" name="Obraz 2">
            <a:extLst>
              <a:ext uri="{FF2B5EF4-FFF2-40B4-BE49-F238E27FC236}">
                <a16:creationId xmlns:a16="http://schemas.microsoft.com/office/drawing/2014/main" id="{D79A754C-A643-4492-B0A9-902270F537A5}"/>
              </a:ext>
            </a:extLst>
          </p:cNvPr>
          <p:cNvPicPr>
            <a:picLocks noChangeAspect="1"/>
          </p:cNvPicPr>
          <p:nvPr/>
        </p:nvPicPr>
        <p:blipFill>
          <a:blip r:embed="rId5"/>
          <a:stretch>
            <a:fillRect/>
          </a:stretch>
        </p:blipFill>
        <p:spPr>
          <a:xfrm>
            <a:off x="1430496" y="938300"/>
            <a:ext cx="5236389" cy="2048180"/>
          </a:xfrm>
          <a:prstGeom prst="rect">
            <a:avLst/>
          </a:prstGeom>
        </p:spPr>
      </p:pic>
    </p:spTree>
    <p:extLst>
      <p:ext uri="{BB962C8B-B14F-4D97-AF65-F5344CB8AC3E}">
        <p14:creationId xmlns:p14="http://schemas.microsoft.com/office/powerpoint/2010/main" val="116677404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13</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346665" y="432388"/>
            <a:ext cx="8560500" cy="695575"/>
          </a:xfrm>
          <a:prstGeom prst="rect">
            <a:avLst/>
          </a:prstGeom>
        </p:spPr>
        <p:txBody>
          <a:bodyPr wrap="square">
            <a:spAutoFit/>
          </a:bodyPr>
          <a:lstStyle/>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982663" indent="-627063">
              <a:spcAft>
                <a:spcPts val="600"/>
              </a:spcAft>
              <a:defRPr/>
            </a:pPr>
            <a:endParaRPr lang="pl-PL" sz="400" dirty="0">
              <a:latin typeface="Arial" panose="020B0604020202020204" pitchFamily="34" charset="0"/>
              <a:cs typeface="Arial" panose="020B0604020202020204" pitchFamily="34" charset="0"/>
            </a:endParaRPr>
          </a:p>
        </p:txBody>
      </p:sp>
      <p:sp>
        <p:nvSpPr>
          <p:cNvPr id="4" name="Prostokąt 3">
            <a:extLst>
              <a:ext uri="{FF2B5EF4-FFF2-40B4-BE49-F238E27FC236}">
                <a16:creationId xmlns:a16="http://schemas.microsoft.com/office/drawing/2014/main" id="{B11645BC-CDD4-4B14-8282-0D9D32391122}"/>
              </a:ext>
            </a:extLst>
          </p:cNvPr>
          <p:cNvSpPr/>
          <p:nvPr/>
        </p:nvSpPr>
        <p:spPr>
          <a:xfrm>
            <a:off x="99366" y="369116"/>
            <a:ext cx="7759817" cy="5293757"/>
          </a:xfrm>
          <a:prstGeom prst="rect">
            <a:avLst/>
          </a:prstGeom>
        </p:spPr>
        <p:txBody>
          <a:bodyPr wrap="square">
            <a:spAutoFit/>
          </a:bodyPr>
          <a:lstStyle/>
          <a:p>
            <a:pPr marL="180975">
              <a:spcBef>
                <a:spcPct val="20000"/>
              </a:spcBef>
              <a:buClr>
                <a:srgbClr val="C00000"/>
              </a:buClr>
              <a:buSzPct val="80000"/>
              <a:defRPr/>
            </a:pPr>
            <a:endParaRPr lang="pl-PL" sz="1400" dirty="0">
              <a:latin typeface="Arial" panose="020B0604020202020204" pitchFamily="34" charset="0"/>
              <a:cs typeface="Arial" panose="020B0604020202020204" pitchFamily="34" charset="0"/>
            </a:endParaRPr>
          </a:p>
          <a:p>
            <a:pPr marL="466725" indent="-285750">
              <a:spcBef>
                <a:spcPct val="20000"/>
              </a:spcBef>
              <a:buClr>
                <a:srgbClr val="C00000"/>
              </a:buClr>
              <a:buSzPct val="80000"/>
              <a:buFont typeface="Arial" panose="020B0604020202020204" pitchFamily="34" charset="0"/>
              <a:buChar char="•"/>
              <a:defRPr/>
            </a:pPr>
            <a:r>
              <a:rPr lang="pl-PL" b="1" dirty="0"/>
              <a:t>Typ Chmur/Opadów atmosferycznych</a:t>
            </a:r>
            <a:r>
              <a:rPr lang="pl-PL" dirty="0"/>
              <a:t>:</a:t>
            </a:r>
          </a:p>
          <a:p>
            <a:pPr marL="923925" lvl="1" indent="-285750">
              <a:spcBef>
                <a:spcPct val="20000"/>
              </a:spcBef>
              <a:buClr>
                <a:srgbClr val="C00000"/>
              </a:buClr>
              <a:buSzPct val="80000"/>
              <a:buFont typeface="Arial" panose="020B0604020202020204" pitchFamily="34" charset="0"/>
              <a:buChar char="•"/>
              <a:defRPr/>
            </a:pPr>
            <a:r>
              <a:rPr lang="pl-PL" dirty="0"/>
              <a:t>Typ 0 - Czyste niebo</a:t>
            </a:r>
          </a:p>
          <a:p>
            <a:pPr marL="923925" lvl="1" indent="-285750">
              <a:spcBef>
                <a:spcPct val="20000"/>
              </a:spcBef>
              <a:buClr>
                <a:srgbClr val="C00000"/>
              </a:buClr>
              <a:buSzPct val="80000"/>
              <a:buFont typeface="Arial" panose="020B0604020202020204" pitchFamily="34" charset="0"/>
              <a:buChar char="•"/>
              <a:defRPr/>
            </a:pPr>
            <a:r>
              <a:rPr lang="pl-PL" dirty="0"/>
              <a:t>Typ 1 - Możliwie czyste niebo</a:t>
            </a:r>
          </a:p>
          <a:p>
            <a:pPr marL="923925" lvl="1" indent="-285750">
              <a:spcBef>
                <a:spcPct val="20000"/>
              </a:spcBef>
              <a:buClr>
                <a:srgbClr val="C00000"/>
              </a:buClr>
              <a:buSzPct val="80000"/>
              <a:buFont typeface="Arial" panose="020B0604020202020204" pitchFamily="34" charset="0"/>
              <a:buChar char="•"/>
              <a:defRPr/>
            </a:pPr>
            <a:r>
              <a:rPr lang="pl-PL" dirty="0"/>
              <a:t>Typ 2 – Mgła</a:t>
            </a:r>
          </a:p>
          <a:p>
            <a:pPr marL="923925" lvl="1" indent="-285750">
              <a:spcBef>
                <a:spcPct val="20000"/>
              </a:spcBef>
              <a:buClr>
                <a:srgbClr val="C00000"/>
              </a:buClr>
              <a:buSzPct val="80000"/>
              <a:buFont typeface="Arial" panose="020B0604020202020204" pitchFamily="34" charset="0"/>
              <a:buChar char="•"/>
              <a:defRPr/>
            </a:pPr>
            <a:r>
              <a:rPr lang="pl-PL" dirty="0"/>
              <a:t>Typ 3 – Deszczowa</a:t>
            </a:r>
          </a:p>
          <a:p>
            <a:pPr marL="923925" lvl="1" indent="-285750">
              <a:spcBef>
                <a:spcPct val="20000"/>
              </a:spcBef>
              <a:buClr>
                <a:srgbClr val="C00000"/>
              </a:buClr>
              <a:buSzPct val="80000"/>
              <a:buFont typeface="Arial" panose="020B0604020202020204" pitchFamily="34" charset="0"/>
              <a:buChar char="•"/>
              <a:defRPr/>
            </a:pPr>
            <a:r>
              <a:rPr lang="pl-PL" dirty="0"/>
              <a:t>Typ 4 - Bardzo chłodna deszczowa </a:t>
            </a:r>
          </a:p>
          <a:p>
            <a:pPr marL="923925" lvl="1" indent="-285750">
              <a:spcBef>
                <a:spcPct val="20000"/>
              </a:spcBef>
              <a:buClr>
                <a:srgbClr val="C00000"/>
              </a:buClr>
              <a:buSzPct val="80000"/>
              <a:buFont typeface="Arial" panose="020B0604020202020204" pitchFamily="34" charset="0"/>
              <a:buChar char="•"/>
              <a:defRPr/>
            </a:pPr>
            <a:r>
              <a:rPr lang="pl-PL" dirty="0"/>
              <a:t>Typ 5 - Mieszane </a:t>
            </a:r>
          </a:p>
          <a:p>
            <a:pPr marL="923925" lvl="1" indent="-285750">
              <a:spcBef>
                <a:spcPct val="20000"/>
              </a:spcBef>
              <a:buClr>
                <a:srgbClr val="C00000"/>
              </a:buClr>
              <a:buSzPct val="80000"/>
              <a:buFont typeface="Arial" panose="020B0604020202020204" pitchFamily="34" charset="0"/>
              <a:buChar char="•"/>
              <a:defRPr/>
            </a:pPr>
            <a:r>
              <a:rPr lang="pl-PL" dirty="0"/>
              <a:t>Typ 6 - Grad </a:t>
            </a:r>
          </a:p>
          <a:p>
            <a:pPr marL="923925" lvl="1" indent="-285750">
              <a:spcBef>
                <a:spcPct val="20000"/>
              </a:spcBef>
              <a:buClr>
                <a:srgbClr val="C00000"/>
              </a:buClr>
              <a:buSzPct val="80000"/>
              <a:buFont typeface="Arial" panose="020B0604020202020204" pitchFamily="34" charset="0"/>
              <a:buChar char="•"/>
              <a:defRPr/>
            </a:pPr>
            <a:r>
              <a:rPr lang="pl-PL" dirty="0"/>
              <a:t>Typ 7 - Cirrus </a:t>
            </a:r>
          </a:p>
          <a:p>
            <a:pPr marL="923925" lvl="1" indent="-285750">
              <a:spcBef>
                <a:spcPct val="20000"/>
              </a:spcBef>
              <a:buClr>
                <a:srgbClr val="C00000"/>
              </a:buClr>
              <a:buSzPct val="80000"/>
              <a:buFont typeface="Arial" panose="020B0604020202020204" pitchFamily="34" charset="0"/>
              <a:buChar char="•"/>
              <a:defRPr/>
            </a:pPr>
            <a:r>
              <a:rPr lang="pl-PL" dirty="0"/>
              <a:t>Typ 8 - Nakładające się</a:t>
            </a:r>
          </a:p>
          <a:p>
            <a:pPr marL="923925" lvl="1" indent="-285750">
              <a:spcBef>
                <a:spcPct val="20000"/>
              </a:spcBef>
              <a:buClr>
                <a:srgbClr val="C00000"/>
              </a:buClr>
              <a:buSzPct val="80000"/>
              <a:buFont typeface="Arial" panose="020B0604020202020204" pitchFamily="34" charset="0"/>
              <a:buChar char="•"/>
              <a:defRPr/>
            </a:pPr>
            <a:r>
              <a:rPr lang="pl-PL" dirty="0"/>
              <a:t>Typ 9 - Przestrzeliwujące </a:t>
            </a:r>
          </a:p>
          <a:p>
            <a:pPr marL="923925" lvl="1" indent="-285750">
              <a:spcBef>
                <a:spcPct val="20000"/>
              </a:spcBef>
              <a:buClr>
                <a:srgbClr val="C00000"/>
              </a:buClr>
              <a:buSzPct val="80000"/>
              <a:buFont typeface="Arial" panose="020B0604020202020204" pitchFamily="34" charset="0"/>
              <a:buChar char="•"/>
              <a:defRPr/>
            </a:pPr>
            <a:r>
              <a:rPr lang="pl-PL" dirty="0"/>
              <a:t>Typ 10 - Nieznane </a:t>
            </a:r>
          </a:p>
          <a:p>
            <a:pPr marL="923925" lvl="1" indent="-285750">
              <a:spcBef>
                <a:spcPct val="20000"/>
              </a:spcBef>
              <a:buClr>
                <a:srgbClr val="C00000"/>
              </a:buClr>
              <a:buSzPct val="80000"/>
              <a:buFont typeface="Arial" panose="020B0604020202020204" pitchFamily="34" charset="0"/>
              <a:buChar char="•"/>
              <a:defRPr/>
            </a:pPr>
            <a:r>
              <a:rPr lang="pl-PL" dirty="0"/>
              <a:t>Typ 11 – Pył</a:t>
            </a:r>
          </a:p>
          <a:p>
            <a:pPr marL="923925" lvl="1" indent="-285750">
              <a:spcBef>
                <a:spcPct val="20000"/>
              </a:spcBef>
              <a:buClr>
                <a:srgbClr val="C00000"/>
              </a:buClr>
              <a:buSzPct val="80000"/>
              <a:buFont typeface="Arial" panose="020B0604020202020204" pitchFamily="34" charset="0"/>
              <a:buChar char="•"/>
              <a:defRPr/>
            </a:pPr>
            <a:r>
              <a:rPr lang="pl-PL" dirty="0"/>
              <a:t>Typ 12 - Dym </a:t>
            </a:r>
          </a:p>
          <a:p>
            <a:pPr marL="923925" lvl="1" indent="-285750">
              <a:spcBef>
                <a:spcPct val="20000"/>
              </a:spcBef>
              <a:buClr>
                <a:srgbClr val="C00000"/>
              </a:buClr>
              <a:buSzPct val="80000"/>
              <a:buFont typeface="Arial" panose="020B0604020202020204" pitchFamily="34" charset="0"/>
              <a:buChar char="•"/>
              <a:defRPr/>
            </a:pPr>
            <a:r>
              <a:rPr lang="pl-PL" dirty="0"/>
              <a:t>Typ -15 - N/A</a:t>
            </a:r>
            <a:endParaRPr lang="pl-PL" dirty="0">
              <a:latin typeface="Arial" panose="020B0604020202020204" pitchFamily="34" charset="0"/>
              <a:cs typeface="Arial" panose="020B0604020202020204" pitchFamily="34" charset="0"/>
            </a:endParaRPr>
          </a:p>
        </p:txBody>
      </p:sp>
      <p:pic>
        <p:nvPicPr>
          <p:cNvPr id="8" name="Obraz 7">
            <a:extLst>
              <a:ext uri="{FF2B5EF4-FFF2-40B4-BE49-F238E27FC236}">
                <a16:creationId xmlns:a16="http://schemas.microsoft.com/office/drawing/2014/main" id="{D4275A48-A533-42F8-B1FF-C6B0906534E9}"/>
              </a:ext>
            </a:extLst>
          </p:cNvPr>
          <p:cNvPicPr>
            <a:picLocks noChangeAspect="1"/>
          </p:cNvPicPr>
          <p:nvPr/>
        </p:nvPicPr>
        <p:blipFill>
          <a:blip r:embed="rId4"/>
          <a:stretch>
            <a:fillRect/>
          </a:stretch>
        </p:blipFill>
        <p:spPr>
          <a:xfrm>
            <a:off x="2994381" y="887909"/>
            <a:ext cx="524464" cy="480107"/>
          </a:xfrm>
          <a:prstGeom prst="rect">
            <a:avLst/>
          </a:prstGeom>
        </p:spPr>
      </p:pic>
      <p:pic>
        <p:nvPicPr>
          <p:cNvPr id="5" name="Obraz 4">
            <a:extLst>
              <a:ext uri="{FF2B5EF4-FFF2-40B4-BE49-F238E27FC236}">
                <a16:creationId xmlns:a16="http://schemas.microsoft.com/office/drawing/2014/main" id="{160D860A-AC58-4634-BC4B-B3A1434C4DBC}"/>
              </a:ext>
            </a:extLst>
          </p:cNvPr>
          <p:cNvPicPr>
            <a:picLocks noChangeAspect="1"/>
          </p:cNvPicPr>
          <p:nvPr/>
        </p:nvPicPr>
        <p:blipFill>
          <a:blip r:embed="rId5"/>
          <a:stretch>
            <a:fillRect/>
          </a:stretch>
        </p:blipFill>
        <p:spPr>
          <a:xfrm>
            <a:off x="3809169" y="1191235"/>
            <a:ext cx="631841" cy="438106"/>
          </a:xfrm>
          <a:prstGeom prst="rect">
            <a:avLst/>
          </a:prstGeom>
        </p:spPr>
      </p:pic>
      <p:pic>
        <p:nvPicPr>
          <p:cNvPr id="6" name="Obraz 5">
            <a:extLst>
              <a:ext uri="{FF2B5EF4-FFF2-40B4-BE49-F238E27FC236}">
                <a16:creationId xmlns:a16="http://schemas.microsoft.com/office/drawing/2014/main" id="{D644772B-3E5B-4C08-8999-76719A86F8E1}"/>
              </a:ext>
            </a:extLst>
          </p:cNvPr>
          <p:cNvPicPr>
            <a:picLocks noChangeAspect="1"/>
          </p:cNvPicPr>
          <p:nvPr/>
        </p:nvPicPr>
        <p:blipFill>
          <a:blip r:embed="rId6"/>
          <a:stretch>
            <a:fillRect/>
          </a:stretch>
        </p:blipFill>
        <p:spPr>
          <a:xfrm>
            <a:off x="2898290" y="1877099"/>
            <a:ext cx="482558" cy="480108"/>
          </a:xfrm>
          <a:prstGeom prst="rect">
            <a:avLst/>
          </a:prstGeom>
        </p:spPr>
      </p:pic>
      <p:pic>
        <p:nvPicPr>
          <p:cNvPr id="7" name="Obraz 6">
            <a:extLst>
              <a:ext uri="{FF2B5EF4-FFF2-40B4-BE49-F238E27FC236}">
                <a16:creationId xmlns:a16="http://schemas.microsoft.com/office/drawing/2014/main" id="{70179A18-7E93-4203-889F-C4E86A3E71FC}"/>
              </a:ext>
            </a:extLst>
          </p:cNvPr>
          <p:cNvPicPr>
            <a:picLocks noChangeAspect="1"/>
          </p:cNvPicPr>
          <p:nvPr/>
        </p:nvPicPr>
        <p:blipFill>
          <a:blip r:embed="rId7"/>
          <a:stretch>
            <a:fillRect/>
          </a:stretch>
        </p:blipFill>
        <p:spPr>
          <a:xfrm>
            <a:off x="4309145" y="2262755"/>
            <a:ext cx="766194" cy="442956"/>
          </a:xfrm>
          <a:prstGeom prst="rect">
            <a:avLst/>
          </a:prstGeom>
        </p:spPr>
      </p:pic>
      <p:pic>
        <p:nvPicPr>
          <p:cNvPr id="11" name="Obraz 10">
            <a:extLst>
              <a:ext uri="{FF2B5EF4-FFF2-40B4-BE49-F238E27FC236}">
                <a16:creationId xmlns:a16="http://schemas.microsoft.com/office/drawing/2014/main" id="{3081FF11-4994-45C8-9F94-FD9A45C86971}"/>
              </a:ext>
            </a:extLst>
          </p:cNvPr>
          <p:cNvPicPr>
            <a:picLocks noChangeAspect="1"/>
          </p:cNvPicPr>
          <p:nvPr/>
        </p:nvPicPr>
        <p:blipFill>
          <a:blip r:embed="rId8"/>
          <a:stretch>
            <a:fillRect/>
          </a:stretch>
        </p:blipFill>
        <p:spPr>
          <a:xfrm>
            <a:off x="2508471" y="3093603"/>
            <a:ext cx="1010374" cy="623936"/>
          </a:xfrm>
          <a:prstGeom prst="rect">
            <a:avLst/>
          </a:prstGeom>
        </p:spPr>
      </p:pic>
      <p:pic>
        <p:nvPicPr>
          <p:cNvPr id="12" name="Obraz 11">
            <a:extLst>
              <a:ext uri="{FF2B5EF4-FFF2-40B4-BE49-F238E27FC236}">
                <a16:creationId xmlns:a16="http://schemas.microsoft.com/office/drawing/2014/main" id="{279D47FF-92D8-483B-A592-C2689A8AB916}"/>
              </a:ext>
            </a:extLst>
          </p:cNvPr>
          <p:cNvPicPr>
            <a:picLocks noChangeAspect="1"/>
          </p:cNvPicPr>
          <p:nvPr/>
        </p:nvPicPr>
        <p:blipFill>
          <a:blip r:embed="rId9"/>
          <a:stretch>
            <a:fillRect/>
          </a:stretch>
        </p:blipFill>
        <p:spPr>
          <a:xfrm>
            <a:off x="2376880" y="1641789"/>
            <a:ext cx="366186" cy="388583"/>
          </a:xfrm>
          <a:prstGeom prst="rect">
            <a:avLst/>
          </a:prstGeom>
        </p:spPr>
      </p:pic>
      <p:pic>
        <p:nvPicPr>
          <p:cNvPr id="14" name="Obraz 13">
            <a:extLst>
              <a:ext uri="{FF2B5EF4-FFF2-40B4-BE49-F238E27FC236}">
                <a16:creationId xmlns:a16="http://schemas.microsoft.com/office/drawing/2014/main" id="{8FE5AF41-79AC-4393-ABC5-5E8F1490CAC8}"/>
              </a:ext>
            </a:extLst>
          </p:cNvPr>
          <p:cNvPicPr>
            <a:picLocks noChangeAspect="1"/>
          </p:cNvPicPr>
          <p:nvPr/>
        </p:nvPicPr>
        <p:blipFill>
          <a:blip r:embed="rId10"/>
          <a:stretch>
            <a:fillRect/>
          </a:stretch>
        </p:blipFill>
        <p:spPr>
          <a:xfrm>
            <a:off x="3380848" y="3754302"/>
            <a:ext cx="715155" cy="623936"/>
          </a:xfrm>
          <a:prstGeom prst="rect">
            <a:avLst/>
          </a:prstGeom>
        </p:spPr>
      </p:pic>
      <p:pic>
        <p:nvPicPr>
          <p:cNvPr id="16" name="Obraz 15">
            <a:extLst>
              <a:ext uri="{FF2B5EF4-FFF2-40B4-BE49-F238E27FC236}">
                <a16:creationId xmlns:a16="http://schemas.microsoft.com/office/drawing/2014/main" id="{F98223EA-2880-4087-B357-B2211AB6EABF}"/>
              </a:ext>
            </a:extLst>
          </p:cNvPr>
          <p:cNvPicPr>
            <a:picLocks noChangeAspect="1"/>
          </p:cNvPicPr>
          <p:nvPr/>
        </p:nvPicPr>
        <p:blipFill>
          <a:blip r:embed="rId11"/>
          <a:stretch>
            <a:fillRect/>
          </a:stretch>
        </p:blipFill>
        <p:spPr>
          <a:xfrm>
            <a:off x="2254653" y="2874550"/>
            <a:ext cx="477934" cy="438106"/>
          </a:xfrm>
          <a:prstGeom prst="rect">
            <a:avLst/>
          </a:prstGeom>
        </p:spPr>
      </p:pic>
      <p:pic>
        <p:nvPicPr>
          <p:cNvPr id="17" name="Obraz 16">
            <a:extLst>
              <a:ext uri="{FF2B5EF4-FFF2-40B4-BE49-F238E27FC236}">
                <a16:creationId xmlns:a16="http://schemas.microsoft.com/office/drawing/2014/main" id="{D900CA98-9F78-4128-A827-269CE084CFF1}"/>
              </a:ext>
            </a:extLst>
          </p:cNvPr>
          <p:cNvPicPr>
            <a:picLocks noChangeAspect="1"/>
          </p:cNvPicPr>
          <p:nvPr/>
        </p:nvPicPr>
        <p:blipFill>
          <a:blip r:embed="rId12"/>
          <a:stretch>
            <a:fillRect/>
          </a:stretch>
        </p:blipFill>
        <p:spPr>
          <a:xfrm>
            <a:off x="2798243" y="2529859"/>
            <a:ext cx="612765" cy="563744"/>
          </a:xfrm>
          <a:prstGeom prst="rect">
            <a:avLst/>
          </a:prstGeom>
        </p:spPr>
      </p:pic>
    </p:spTree>
    <p:extLst>
      <p:ext uri="{BB962C8B-B14F-4D97-AF65-F5344CB8AC3E}">
        <p14:creationId xmlns:p14="http://schemas.microsoft.com/office/powerpoint/2010/main" val="182099638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14</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349956" y="545284"/>
            <a:ext cx="8075306" cy="4905958"/>
          </a:xfrm>
          <a:prstGeom prst="rect">
            <a:avLst/>
          </a:prstGeom>
        </p:spPr>
        <p:txBody>
          <a:bodyPr wrap="square">
            <a:spAutoFit/>
          </a:bodyPr>
          <a:lstStyle/>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dirty="0">
              <a:latin typeface="Arial" panose="020B0604020202020204" pitchFamily="34" charset="0"/>
              <a:cs typeface="Arial" panose="020B0604020202020204" pitchFamily="34" charset="0"/>
            </a:endParaRPr>
          </a:p>
          <a:p>
            <a:pPr marL="466725" indent="-285750">
              <a:spcBef>
                <a:spcPct val="20000"/>
              </a:spcBef>
              <a:buClr>
                <a:srgbClr val="C00000"/>
              </a:buClr>
              <a:buSzPct val="80000"/>
              <a:buFont typeface="Arial" panose="020B0604020202020204" pitchFamily="34" charset="0"/>
              <a:buChar char="•"/>
              <a:defRPr/>
            </a:pPr>
            <a:r>
              <a:rPr lang="pl-PL" dirty="0"/>
              <a:t>Ilość ozonu </a:t>
            </a:r>
          </a:p>
          <a:p>
            <a:pPr marL="466725" indent="-285750">
              <a:spcBef>
                <a:spcPct val="20000"/>
              </a:spcBef>
              <a:buClr>
                <a:srgbClr val="C00000"/>
              </a:buClr>
              <a:buSzPct val="80000"/>
              <a:buFont typeface="Arial" panose="020B0604020202020204" pitchFamily="34" charset="0"/>
              <a:buChar char="•"/>
              <a:defRPr/>
            </a:pPr>
            <a:r>
              <a:rPr lang="pl-PL" dirty="0"/>
              <a:t>Wilgotność względna (w procentach) </a:t>
            </a:r>
          </a:p>
          <a:p>
            <a:pPr marL="466725" indent="-285750">
              <a:spcBef>
                <a:spcPct val="20000"/>
              </a:spcBef>
              <a:buClr>
                <a:srgbClr val="C00000"/>
              </a:buClr>
              <a:buSzPct val="80000"/>
              <a:buFont typeface="Arial" panose="020B0604020202020204" pitchFamily="34" charset="0"/>
              <a:buChar char="•"/>
              <a:defRPr/>
            </a:pPr>
            <a:r>
              <a:rPr lang="pl-PL" dirty="0"/>
              <a:t>Kąt zenitu słońca (w stopniach) </a:t>
            </a:r>
          </a:p>
          <a:p>
            <a:pPr marL="466725" indent="-285750">
              <a:spcBef>
                <a:spcPct val="20000"/>
              </a:spcBef>
              <a:buClr>
                <a:srgbClr val="C00000"/>
              </a:buClr>
              <a:buSzPct val="80000"/>
              <a:buFont typeface="Arial" panose="020B0604020202020204" pitchFamily="34" charset="0"/>
              <a:buChar char="•"/>
              <a:defRPr/>
            </a:pPr>
            <a:r>
              <a:rPr lang="pl-PL" dirty="0"/>
              <a:t>Albedo powierzchni</a:t>
            </a:r>
          </a:p>
          <a:p>
            <a:pPr marL="466725" indent="-285750">
              <a:spcBef>
                <a:spcPct val="20000"/>
              </a:spcBef>
              <a:buClr>
                <a:srgbClr val="C00000"/>
              </a:buClr>
              <a:buSzPct val="80000"/>
              <a:buFont typeface="Arial" panose="020B0604020202020204" pitchFamily="34" charset="0"/>
              <a:buChar char="•"/>
              <a:defRPr/>
            </a:pPr>
            <a:r>
              <a:rPr lang="pl-PL" dirty="0"/>
              <a:t>Ciśnienie atmosferyczne (w </a:t>
            </a:r>
            <a:r>
              <a:rPr lang="pl-PL" dirty="0" err="1"/>
              <a:t>mbar</a:t>
            </a:r>
            <a:r>
              <a:rPr lang="pl-PL" dirty="0"/>
              <a:t>) </a:t>
            </a:r>
          </a:p>
          <a:p>
            <a:pPr marL="466725" indent="-285750">
              <a:spcBef>
                <a:spcPct val="20000"/>
              </a:spcBef>
              <a:buClr>
                <a:srgbClr val="C00000"/>
              </a:buClr>
              <a:buSzPct val="80000"/>
              <a:buFont typeface="Arial" panose="020B0604020202020204" pitchFamily="34" charset="0"/>
              <a:buChar char="•"/>
              <a:defRPr/>
            </a:pPr>
            <a:r>
              <a:rPr lang="pl-PL" dirty="0"/>
              <a:t>Woda opadowa (w cm) </a:t>
            </a:r>
          </a:p>
          <a:p>
            <a:pPr marL="466725" indent="-285750">
              <a:spcBef>
                <a:spcPct val="20000"/>
              </a:spcBef>
              <a:buClr>
                <a:srgbClr val="C00000"/>
              </a:buClr>
              <a:buSzPct val="80000"/>
              <a:buFont typeface="Arial" panose="020B0604020202020204" pitchFamily="34" charset="0"/>
              <a:buChar char="•"/>
              <a:defRPr/>
            </a:pPr>
            <a:r>
              <a:rPr lang="pl-PL" dirty="0"/>
              <a:t>Kierunek wiatru (w stopniach) </a:t>
            </a:r>
          </a:p>
          <a:p>
            <a:pPr marL="466725" indent="-285750">
              <a:spcBef>
                <a:spcPct val="20000"/>
              </a:spcBef>
              <a:buClr>
                <a:srgbClr val="C00000"/>
              </a:buClr>
              <a:buSzPct val="80000"/>
              <a:buFont typeface="Arial" panose="020B0604020202020204" pitchFamily="34" charset="0"/>
              <a:buChar char="•"/>
              <a:defRPr/>
            </a:pPr>
            <a:r>
              <a:rPr lang="pl-PL" dirty="0"/>
              <a:t>Prędkość wiatru (w m/s)</a:t>
            </a:r>
            <a:endParaRPr lang="pl-PL"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982663" indent="-627063">
              <a:spcAft>
                <a:spcPts val="600"/>
              </a:spcAft>
              <a:defRPr/>
            </a:pPr>
            <a:endParaRPr lang="pl-PL" sz="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416748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15</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349956" y="545284"/>
            <a:ext cx="8075306" cy="4290405"/>
          </a:xfrm>
          <a:prstGeom prst="rect">
            <a:avLst/>
          </a:prstGeom>
        </p:spPr>
        <p:txBody>
          <a:bodyPr wrap="square">
            <a:spAutoFit/>
          </a:bodyPr>
          <a:lstStyle/>
          <a:p>
            <a:pPr marL="180975">
              <a:spcBef>
                <a:spcPct val="20000"/>
              </a:spcBef>
              <a:buClr>
                <a:srgbClr val="C00000"/>
              </a:buClr>
              <a:buSzPct val="80000"/>
              <a:defRPr/>
            </a:pPr>
            <a:r>
              <a:rPr lang="pl-PL" sz="2400" b="1" dirty="0">
                <a:solidFill>
                  <a:srgbClr val="001D77"/>
                </a:solidFill>
                <a:latin typeface="Fira Sans" panose="020B0503050000020004" pitchFamily="34" charset="0"/>
                <a:ea typeface="Fira Sans" panose="020B0503050000020004" pitchFamily="34" charset="0"/>
              </a:rPr>
              <a:t>Czym różni się </a:t>
            </a:r>
            <a:r>
              <a:rPr lang="pl-PL" sz="2400" b="1" dirty="0" err="1">
                <a:solidFill>
                  <a:srgbClr val="001D77"/>
                </a:solidFill>
                <a:latin typeface="Fira Sans" panose="020B0503050000020004" pitchFamily="34" charset="0"/>
                <a:ea typeface="Fira Sans" panose="020B0503050000020004" pitchFamily="34" charset="0"/>
              </a:rPr>
              <a:t>Clearsky</a:t>
            </a:r>
            <a:r>
              <a:rPr lang="pl-PL" sz="2400" b="1" dirty="0">
                <a:solidFill>
                  <a:srgbClr val="001D77"/>
                </a:solidFill>
                <a:latin typeface="Fira Sans" panose="020B0503050000020004" pitchFamily="34" charset="0"/>
                <a:ea typeface="Fira Sans" panose="020B0503050000020004" pitchFamily="34" charset="0"/>
              </a:rPr>
              <a:t> DHI/DNI a DHI/DNI ? I po co nam to wiedzieć?</a:t>
            </a: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466725" indent="-285750">
              <a:spcBef>
                <a:spcPct val="20000"/>
              </a:spcBef>
              <a:buClr>
                <a:srgbClr val="C00000"/>
              </a:buClr>
              <a:buSzPct val="80000"/>
              <a:buFont typeface="Arial" panose="020B0604020202020204" pitchFamily="34" charset="0"/>
              <a:buChar char="•"/>
              <a:defRPr/>
            </a:pPr>
            <a:r>
              <a:rPr lang="pl-PL" sz="1600" dirty="0"/>
              <a:t>Różnice pomiędzy </a:t>
            </a:r>
            <a:r>
              <a:rPr lang="pl-PL" sz="1600" dirty="0" err="1"/>
              <a:t>Clearsky</a:t>
            </a:r>
            <a:r>
              <a:rPr lang="pl-PL" sz="1600" dirty="0"/>
              <a:t> DHI/DNI a DHI/DNI wynikają ze sposobu pozyskania. </a:t>
            </a:r>
          </a:p>
          <a:p>
            <a:pPr marL="466725" indent="-285750">
              <a:spcBef>
                <a:spcPct val="20000"/>
              </a:spcBef>
              <a:buClr>
                <a:srgbClr val="C00000"/>
              </a:buClr>
              <a:buSzPct val="80000"/>
              <a:buFont typeface="Arial" panose="020B0604020202020204" pitchFamily="34" charset="0"/>
              <a:buChar char="•"/>
              <a:defRPr/>
            </a:pPr>
            <a:r>
              <a:rPr lang="pl-PL" sz="1600" dirty="0"/>
              <a:t>DHI/DNI są pozyskiwane wraz z warunkami pogodowymi w danym miejscu. </a:t>
            </a:r>
          </a:p>
          <a:p>
            <a:pPr marL="466725" indent="-285750">
              <a:spcBef>
                <a:spcPct val="20000"/>
              </a:spcBef>
              <a:buClr>
                <a:srgbClr val="C00000"/>
              </a:buClr>
              <a:buSzPct val="80000"/>
              <a:buFont typeface="Arial" panose="020B0604020202020204" pitchFamily="34" charset="0"/>
              <a:buChar char="•"/>
              <a:defRPr/>
            </a:pPr>
            <a:r>
              <a:rPr lang="pl-PL" sz="1600" dirty="0" err="1"/>
              <a:t>Clearsky</a:t>
            </a:r>
            <a:r>
              <a:rPr lang="pl-PL" sz="1600" dirty="0"/>
              <a:t> DHI/DNI są to wyliczane dane jako maksymalny potencjał promieniowania słonecznego nie uwzględniające warunków atmosferycznych.</a:t>
            </a:r>
          </a:p>
          <a:p>
            <a:pPr marL="466725" indent="-285750">
              <a:spcBef>
                <a:spcPct val="20000"/>
              </a:spcBef>
              <a:buClr>
                <a:srgbClr val="C00000"/>
              </a:buClr>
              <a:buSzPct val="80000"/>
              <a:buFont typeface="Arial" panose="020B0604020202020204" pitchFamily="34" charset="0"/>
              <a:buChar char="•"/>
              <a:defRPr/>
            </a:pPr>
            <a:r>
              <a:rPr lang="pl-PL" sz="1600" dirty="0"/>
              <a:t>Wykorzystanie </a:t>
            </a:r>
            <a:r>
              <a:rPr lang="pl-PL" sz="1600" dirty="0" err="1"/>
              <a:t>Clearsky</a:t>
            </a:r>
            <a:r>
              <a:rPr lang="pl-PL" sz="1600" dirty="0"/>
              <a:t> DHI/DNI jest bardzo pomocne przy analizie wydajności systemów fotowoltaicznych. Dzięki tym danym można sprawdzić straty energetyczne wywołane przez opady (np. śnieg) czy zachmurzenia.</a:t>
            </a: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982663" indent="-627063">
              <a:spcAft>
                <a:spcPts val="600"/>
              </a:spcAft>
              <a:defRPr/>
            </a:pPr>
            <a:endParaRPr lang="pl-PL" sz="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875403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16</a:t>
            </a:r>
          </a:p>
        </p:txBody>
      </p:sp>
      <p:pic>
        <p:nvPicPr>
          <p:cNvPr id="15" name="Obraz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Temperatura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6" name="Obraz 5">
            <a:extLst>
              <a:ext uri="{FF2B5EF4-FFF2-40B4-BE49-F238E27FC236}">
                <a16:creationId xmlns:a16="http://schemas.microsoft.com/office/drawing/2014/main" id="{56FA372D-7603-4E50-BA40-E200542DE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 y="770597"/>
            <a:ext cx="9137574" cy="4847137"/>
          </a:xfrm>
          <a:prstGeom prst="rect">
            <a:avLst/>
          </a:prstGeom>
        </p:spPr>
      </p:pic>
    </p:spTree>
    <p:extLst>
      <p:ext uri="{BB962C8B-B14F-4D97-AF65-F5344CB8AC3E}">
        <p14:creationId xmlns:p14="http://schemas.microsoft.com/office/powerpoint/2010/main" val="3510252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17</a:t>
            </a:r>
          </a:p>
        </p:txBody>
      </p:sp>
      <p:pic>
        <p:nvPicPr>
          <p:cNvPr id="15" name="Obraz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Temperatura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3" name="Obraz 2">
            <a:extLst>
              <a:ext uri="{FF2B5EF4-FFF2-40B4-BE49-F238E27FC236}">
                <a16:creationId xmlns:a16="http://schemas.microsoft.com/office/drawing/2014/main" id="{FA61394D-2D09-4BAD-ABFF-28603F4FC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8344"/>
            <a:ext cx="9144000" cy="4881311"/>
          </a:xfrm>
          <a:prstGeom prst="rect">
            <a:avLst/>
          </a:prstGeom>
        </p:spPr>
      </p:pic>
    </p:spTree>
    <p:extLst>
      <p:ext uri="{BB962C8B-B14F-4D97-AF65-F5344CB8AC3E}">
        <p14:creationId xmlns:p14="http://schemas.microsoft.com/office/powerpoint/2010/main" val="3422955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18</a:t>
            </a:r>
          </a:p>
        </p:txBody>
      </p:sp>
      <p:pic>
        <p:nvPicPr>
          <p:cNvPr id="15" name="Obraz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Temperatura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4" name="Obraz 3">
            <a:extLst>
              <a:ext uri="{FF2B5EF4-FFF2-40B4-BE49-F238E27FC236}">
                <a16:creationId xmlns:a16="http://schemas.microsoft.com/office/drawing/2014/main" id="{D7B21A1E-1E1D-49DE-9C12-2E57CB9F0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2115"/>
            <a:ext cx="9144000" cy="4893769"/>
          </a:xfrm>
          <a:prstGeom prst="rect">
            <a:avLst/>
          </a:prstGeom>
        </p:spPr>
      </p:pic>
    </p:spTree>
    <p:extLst>
      <p:ext uri="{BB962C8B-B14F-4D97-AF65-F5344CB8AC3E}">
        <p14:creationId xmlns:p14="http://schemas.microsoft.com/office/powerpoint/2010/main" val="62074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184731" y="645951"/>
            <a:ext cx="8495160" cy="5373779"/>
          </a:xfrm>
          <a:prstGeom prst="rect">
            <a:avLst/>
          </a:prstGeom>
        </p:spPr>
        <p:txBody>
          <a:bodyPr wrap="square">
            <a:spAutoFit/>
          </a:bodyPr>
          <a:lstStyle/>
          <a:p>
            <a:pPr marL="466725" indent="-285750">
              <a:spcBef>
                <a:spcPct val="20000"/>
              </a:spcBef>
              <a:buClr>
                <a:srgbClr val="C00000"/>
              </a:buClr>
              <a:buSzPct val="80000"/>
              <a:buFont typeface="Arial" panose="020B0604020202020204" pitchFamily="34" charset="0"/>
              <a:buChar char="•"/>
              <a:defRPr/>
            </a:pPr>
            <a:r>
              <a:rPr lang="pl-PL" sz="1600" dirty="0"/>
              <a:t>W ramach Akademii Data Science realizujemy projekt  PBE07 Modernizacja statystyki energii - wykorzystanie źródeł big data w badaniu zagadnienia odnawialnych źródeł energii.</a:t>
            </a:r>
          </a:p>
          <a:p>
            <a:pPr marL="466725" indent="-285750">
              <a:spcBef>
                <a:spcPct val="20000"/>
              </a:spcBef>
              <a:buClr>
                <a:srgbClr val="C00000"/>
              </a:buClr>
              <a:buSzPct val="80000"/>
              <a:buFont typeface="Arial" panose="020B0604020202020204" pitchFamily="34" charset="0"/>
              <a:buChar char="•"/>
              <a:defRPr/>
            </a:pPr>
            <a:r>
              <a:rPr lang="pl-PL" altLang="pl-PL" sz="1600" dirty="0"/>
              <a:t>Odnawialne źródła energii odgrywają kluczową rolę w walce ze zmianami klimatycznymi i zrównoważonym rozwoju. Technologie takie jak energia słoneczna, wiatrowa, wodna i geotermalna stają się coraz bardziej istotne w globalnym </a:t>
            </a:r>
            <a:r>
              <a:rPr lang="pl-PL" altLang="pl-PL" sz="1600" dirty="0" err="1"/>
              <a:t>miksie</a:t>
            </a:r>
            <a:r>
              <a:rPr lang="pl-PL" altLang="pl-PL" sz="1600" dirty="0"/>
              <a:t> energetycznym.</a:t>
            </a:r>
          </a:p>
          <a:p>
            <a:pPr marL="466725" indent="-285750">
              <a:spcBef>
                <a:spcPct val="20000"/>
              </a:spcBef>
              <a:buClr>
                <a:srgbClr val="C00000"/>
              </a:buClr>
              <a:buSzPct val="80000"/>
              <a:buFont typeface="Arial" panose="020B0604020202020204" pitchFamily="34" charset="0"/>
              <a:buChar char="•"/>
              <a:defRPr/>
            </a:pPr>
            <a:r>
              <a:rPr lang="pl-PL" altLang="pl-PL" sz="1600" dirty="0"/>
              <a:t>W Polsce dane o produkcji energii elektrycznej z OZE publikowane są w różnych częstotliwościach i z różnym podziałem przestrzennym.</a:t>
            </a:r>
          </a:p>
          <a:p>
            <a:pPr marL="923925" lvl="1" indent="-285750">
              <a:spcBef>
                <a:spcPct val="20000"/>
              </a:spcBef>
              <a:buClr>
                <a:srgbClr val="C00000"/>
              </a:buClr>
              <a:buSzPct val="80000"/>
              <a:buFont typeface="Arial" panose="020B0604020202020204" pitchFamily="34" charset="0"/>
              <a:buChar char="•"/>
              <a:defRPr/>
            </a:pPr>
            <a:r>
              <a:rPr lang="pl-PL" altLang="pl-PL" sz="1600" dirty="0"/>
              <a:t>Agencja Rynku Energii publikuje miesięczne dane dla Polski ogółem,</a:t>
            </a:r>
          </a:p>
          <a:p>
            <a:pPr marL="923925" lvl="1" indent="-285750">
              <a:spcBef>
                <a:spcPct val="20000"/>
              </a:spcBef>
              <a:buClr>
                <a:srgbClr val="C00000"/>
              </a:buClr>
              <a:buSzPct val="80000"/>
              <a:buFont typeface="Arial" panose="020B0604020202020204" pitchFamily="34" charset="0"/>
              <a:buChar char="•"/>
              <a:defRPr/>
            </a:pPr>
            <a:r>
              <a:rPr lang="pl-PL" altLang="pl-PL" sz="1600" dirty="0"/>
              <a:t>GUS roczne dane o produkcji energii według województw.</a:t>
            </a:r>
          </a:p>
          <a:p>
            <a:pPr marL="466725" indent="-285750">
              <a:spcBef>
                <a:spcPct val="20000"/>
              </a:spcBef>
              <a:buClr>
                <a:srgbClr val="C00000"/>
              </a:buClr>
              <a:buSzPct val="80000"/>
              <a:buFont typeface="Arial" panose="020B0604020202020204" pitchFamily="34" charset="0"/>
              <a:buChar char="•"/>
              <a:defRPr/>
            </a:pPr>
            <a:r>
              <a:rPr lang="pl-PL" altLang="pl-PL" sz="1600" dirty="0"/>
              <a:t>Naszym celem jest  przedstawienie metody integracji różnych źródeł danych w celu </a:t>
            </a:r>
          </a:p>
          <a:p>
            <a:pPr marL="923925" lvl="1" indent="-285750">
              <a:spcBef>
                <a:spcPct val="20000"/>
              </a:spcBef>
              <a:buClr>
                <a:srgbClr val="C00000"/>
              </a:buClr>
              <a:buSzPct val="80000"/>
              <a:buFont typeface="Arial" panose="020B0604020202020204" pitchFamily="34" charset="0"/>
              <a:buChar char="•"/>
              <a:defRPr/>
            </a:pPr>
            <a:r>
              <a:rPr lang="pl-PL" altLang="pl-PL" sz="1600" dirty="0"/>
              <a:t>oszacowania </a:t>
            </a:r>
            <a:r>
              <a:rPr lang="pl-PL" altLang="pl-PL" sz="1600" b="1" dirty="0"/>
              <a:t>miesięcznej </a:t>
            </a:r>
            <a:r>
              <a:rPr lang="pl-PL" altLang="pl-PL" sz="1600" dirty="0"/>
              <a:t>produkcji energii z OZE w podziale na </a:t>
            </a:r>
            <a:r>
              <a:rPr lang="pl-PL" altLang="pl-PL" sz="1600" b="1" dirty="0"/>
              <a:t>województwa </a:t>
            </a:r>
          </a:p>
          <a:p>
            <a:pPr marL="923925" lvl="1" indent="-285750">
              <a:spcBef>
                <a:spcPct val="20000"/>
              </a:spcBef>
              <a:buClr>
                <a:srgbClr val="C00000"/>
              </a:buClr>
              <a:buSzPct val="80000"/>
              <a:buFont typeface="Arial" panose="020B0604020202020204" pitchFamily="34" charset="0"/>
              <a:buChar char="•"/>
              <a:defRPr/>
            </a:pPr>
            <a:r>
              <a:rPr lang="pl-PL" altLang="pl-PL" sz="1600" dirty="0"/>
              <a:t>wykonywania szybkich szacunków </a:t>
            </a:r>
            <a:r>
              <a:rPr lang="pl-PL" altLang="pl-PL" sz="1600" b="1" dirty="0"/>
              <a:t>miesięcznej</a:t>
            </a:r>
            <a:r>
              <a:rPr lang="pl-PL" altLang="pl-PL" sz="1600" dirty="0"/>
              <a:t> produkcji energii z OZE w podziale na </a:t>
            </a:r>
            <a:r>
              <a:rPr lang="pl-PL" altLang="pl-PL" sz="1600" b="1" dirty="0"/>
              <a:t>województwa </a:t>
            </a:r>
          </a:p>
          <a:p>
            <a:pPr marL="638175" lvl="1">
              <a:spcBef>
                <a:spcPct val="20000"/>
              </a:spcBef>
              <a:buClr>
                <a:srgbClr val="C00000"/>
              </a:buClr>
              <a:buSzPct val="80000"/>
              <a:defRPr/>
            </a:pPr>
            <a:r>
              <a:rPr lang="pl-PL" altLang="pl-PL" sz="1600" dirty="0"/>
              <a:t>bez zwiększania obciążenia respondentów.</a:t>
            </a:r>
          </a:p>
          <a:p>
            <a:pPr marL="466725" indent="-285750">
              <a:spcBef>
                <a:spcPct val="20000"/>
              </a:spcBef>
              <a:buClr>
                <a:srgbClr val="C00000"/>
              </a:buClr>
              <a:buSzPct val="80000"/>
              <a:buFont typeface="Arial" panose="020B0604020202020204" pitchFamily="34" charset="0"/>
              <a:buChar char="•"/>
              <a:defRPr/>
            </a:pPr>
            <a:r>
              <a:rPr lang="pl-PL" altLang="pl-PL" sz="1600" dirty="0"/>
              <a:t>Produkcja energii z OZE zależy głównie od warunków pogodowych, takich jak temperatura, zachmurzenie czy siła wiatru. Ich dostępność i aktualność jest kluczowa dla szybkich szacunków.</a:t>
            </a:r>
          </a:p>
          <a:p>
            <a:pPr marL="466725" indent="-285750">
              <a:spcBef>
                <a:spcPct val="20000"/>
              </a:spcBef>
              <a:buClr>
                <a:srgbClr val="C00000"/>
              </a:buClr>
              <a:buSzPct val="80000"/>
              <a:buFont typeface="Arial" panose="020B0604020202020204" pitchFamily="34" charset="0"/>
              <a:buChar char="•"/>
              <a:defRPr/>
            </a:pPr>
            <a:r>
              <a:rPr lang="pl-PL" altLang="pl-PL" sz="1600" dirty="0"/>
              <a:t>Dzisiaj przedstawimy wyniki analiz danych pogodowych oraz wstępne rezultaty integracji danych.</a:t>
            </a:r>
          </a:p>
          <a:p>
            <a:pPr marL="180975">
              <a:spcBef>
                <a:spcPct val="20000"/>
              </a:spcBef>
              <a:buClr>
                <a:srgbClr val="C00000"/>
              </a:buClr>
              <a:buSzPct val="80000"/>
              <a:defRPr/>
            </a:pPr>
            <a:endParaRPr lang="pl-PL" sz="1600" dirty="0">
              <a:latin typeface="Arial" panose="020B0604020202020204" pitchFamily="34" charset="0"/>
              <a:cs typeface="Arial" panose="020B0604020202020204" pitchFamily="34" charset="0"/>
            </a:endParaRPr>
          </a:p>
          <a:p>
            <a:pPr marL="982663" indent="-627063">
              <a:spcAft>
                <a:spcPts val="600"/>
              </a:spcAft>
              <a:defRPr/>
            </a:pPr>
            <a:endParaRPr lang="pl-PL" sz="400" dirty="0">
              <a:latin typeface="Arial" panose="020B0604020202020204" pitchFamily="34" charset="0"/>
              <a:cs typeface="Arial" panose="020B0604020202020204" pitchFamily="34" charset="0"/>
            </a:endParaRPr>
          </a:p>
        </p:txBody>
      </p:sp>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Opis zadania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
        <p:nvSpPr>
          <p:cNvPr id="4" name="Rectangle 2">
            <a:extLst>
              <a:ext uri="{FF2B5EF4-FFF2-40B4-BE49-F238E27FC236}">
                <a16:creationId xmlns:a16="http://schemas.microsoft.com/office/drawing/2014/main" id="{2E49429D-5491-43A2-ACDF-503C16798A7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715324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19</a:t>
            </a:r>
          </a:p>
        </p:txBody>
      </p:sp>
      <p:pic>
        <p:nvPicPr>
          <p:cNvPr id="15" name="Obraz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Temperatura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3" name="Obraz 2">
            <a:extLst>
              <a:ext uri="{FF2B5EF4-FFF2-40B4-BE49-F238E27FC236}">
                <a16:creationId xmlns:a16="http://schemas.microsoft.com/office/drawing/2014/main" id="{9FDC5987-1D8A-4D39-8E24-C5569ED7C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7218"/>
            <a:ext cx="9144000" cy="4883563"/>
          </a:xfrm>
          <a:prstGeom prst="rect">
            <a:avLst/>
          </a:prstGeom>
        </p:spPr>
      </p:pic>
    </p:spTree>
    <p:extLst>
      <p:ext uri="{BB962C8B-B14F-4D97-AF65-F5344CB8AC3E}">
        <p14:creationId xmlns:p14="http://schemas.microsoft.com/office/powerpoint/2010/main" val="3318480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13955" y="636425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20</a:t>
            </a:r>
          </a:p>
        </p:txBody>
      </p:sp>
      <p:pic>
        <p:nvPicPr>
          <p:cNvPr id="15" name="Obraz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5142946"/>
          </a:xfrm>
          <a:prstGeom prst="rect">
            <a:avLst/>
          </a:prstGeom>
        </p:spPr>
        <p:txBody>
          <a:bodyPr wrap="square">
            <a:spAutoFit/>
          </a:bodyPr>
          <a:lstStyle/>
          <a:p>
            <a:pPr algn="ctr"/>
            <a:endParaRPr lang="pl-PL" sz="2400" b="1" dirty="0">
              <a:solidFill>
                <a:srgbClr val="001D77"/>
              </a:solidFill>
              <a:latin typeface="Fira Sans" panose="020B0503050000020004" pitchFamily="34" charset="0"/>
              <a:ea typeface="Fira Sans" panose="020B0503050000020004" pitchFamily="34" charset="0"/>
            </a:endParaRPr>
          </a:p>
          <a:p>
            <a:pPr algn="ctr"/>
            <a:endParaRPr lang="pl-PL" sz="2400" b="1" dirty="0">
              <a:solidFill>
                <a:srgbClr val="001D77"/>
              </a:solidFill>
              <a:latin typeface="Fira Sans" panose="020B0503050000020004" pitchFamily="34" charset="0"/>
              <a:ea typeface="Fira Sans" panose="020B0503050000020004" pitchFamily="34" charset="0"/>
            </a:endParaRPr>
          </a:p>
          <a:p>
            <a:pPr marL="466725" indent="-285750">
              <a:spcBef>
                <a:spcPct val="20000"/>
              </a:spcBef>
              <a:buClr>
                <a:srgbClr val="C00000"/>
              </a:buClr>
              <a:buSzPct val="80000"/>
              <a:buFont typeface="Arial" panose="020B0604020202020204" pitchFamily="34" charset="0"/>
              <a:buChar char="•"/>
              <a:defRPr/>
            </a:pPr>
            <a:r>
              <a:rPr lang="pl-PL" sz="2400" dirty="0">
                <a:latin typeface="Arial" panose="020B0604020202020204" pitchFamily="34" charset="0"/>
                <a:cs typeface="Arial" panose="020B0604020202020204" pitchFamily="34" charset="0"/>
              </a:rPr>
              <a:t>Ze względu na to, że dane są bardzo szczegółowe i  obszerne ich analiza nie należy do łatwych.</a:t>
            </a:r>
          </a:p>
          <a:p>
            <a:pPr marL="466725" indent="-285750">
              <a:spcBef>
                <a:spcPct val="20000"/>
              </a:spcBef>
              <a:buClr>
                <a:srgbClr val="C00000"/>
              </a:buClr>
              <a:buSzPct val="80000"/>
              <a:buFont typeface="Arial" panose="020B0604020202020204" pitchFamily="34" charset="0"/>
              <a:buChar char="•"/>
              <a:defRPr/>
            </a:pPr>
            <a:r>
              <a:rPr lang="pl-PL" sz="2400" dirty="0">
                <a:latin typeface="Arial" panose="020B0604020202020204" pitchFamily="34" charset="0"/>
                <a:cs typeface="Arial" panose="020B0604020202020204" pitchFamily="34" charset="0"/>
              </a:rPr>
              <a:t>Aby sprawdzić, czy dane są poprawne przeanalizujemy  4 dni w roku (31 marca, 30 czerwca, 30 września oraz 31 grudnia) i sprawdzimy,  dla nich takie parametry jak zachmurzenie temperatura czy ciśnienie  dla każdej godziny .</a:t>
            </a:r>
          </a:p>
          <a:p>
            <a:pPr marL="466725" indent="-285750">
              <a:spcBef>
                <a:spcPct val="20000"/>
              </a:spcBef>
              <a:buClr>
                <a:srgbClr val="C00000"/>
              </a:buClr>
              <a:buSzPct val="80000"/>
              <a:buFont typeface="Arial" panose="020B0604020202020204" pitchFamily="34" charset="0"/>
              <a:buChar char="•"/>
              <a:defRPr/>
            </a:pPr>
            <a:endParaRPr lang="pl-PL" sz="2400" dirty="0">
              <a:latin typeface="Arial" panose="020B0604020202020204" pitchFamily="34" charset="0"/>
              <a:cs typeface="Arial" panose="020B0604020202020204" pitchFamily="34" charset="0"/>
            </a:endParaRPr>
          </a:p>
          <a:p>
            <a:pPr marL="466725" indent="-285750">
              <a:spcBef>
                <a:spcPct val="20000"/>
              </a:spcBef>
              <a:buClr>
                <a:srgbClr val="C00000"/>
              </a:buClr>
              <a:buSzPct val="80000"/>
              <a:buFont typeface="Arial" panose="020B0604020202020204" pitchFamily="34" charset="0"/>
              <a:buChar char="•"/>
              <a:defRPr/>
            </a:pPr>
            <a:r>
              <a:rPr lang="pl-PL" sz="2400" dirty="0">
                <a:latin typeface="Arial" panose="020B0604020202020204" pitchFamily="34" charset="0"/>
                <a:cs typeface="Arial" panose="020B0604020202020204" pitchFamily="34" charset="0"/>
              </a:rPr>
              <a:t>Zatem przedstawimy poniekąd… Prognozę pogody </a:t>
            </a:r>
            <a:r>
              <a:rPr lang="pl-PL" sz="2400" dirty="0">
                <a:latin typeface="Arial" panose="020B0604020202020204" pitchFamily="34" charset="0"/>
                <a:cs typeface="Arial" panose="020B0604020202020204" pitchFamily="34" charset="0"/>
                <a:sym typeface="Wingdings" panose="05000000000000000000" pitchFamily="2" charset="2"/>
              </a:rPr>
              <a:t></a:t>
            </a:r>
            <a:endParaRPr lang="pl-PL" sz="2400" dirty="0">
              <a:latin typeface="Arial" panose="020B0604020202020204" pitchFamily="34" charset="0"/>
              <a:cs typeface="Arial" panose="020B0604020202020204" pitchFamily="34" charset="0"/>
            </a:endParaRPr>
          </a:p>
          <a:p>
            <a:pPr algn="ctr"/>
            <a:endParaRPr lang="pl-PL" sz="2400" b="1" dirty="0">
              <a:solidFill>
                <a:srgbClr val="001D77"/>
              </a:solidFill>
              <a:latin typeface="Fira Sans" panose="020B0503050000020004" pitchFamily="34" charset="0"/>
              <a:ea typeface="Fira Sans" panose="020B0503050000020004" pitchFamily="34" charset="0"/>
            </a:endParaRP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3546892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13955" y="636425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21</a:t>
            </a:r>
          </a:p>
        </p:txBody>
      </p:sp>
      <p:pic>
        <p:nvPicPr>
          <p:cNvPr id="15" name="Obraz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Nasłonecznienie</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4" name="Obraz 3">
            <a:extLst>
              <a:ext uri="{FF2B5EF4-FFF2-40B4-BE49-F238E27FC236}">
                <a16:creationId xmlns:a16="http://schemas.microsoft.com/office/drawing/2014/main" id="{5A349ED2-E8D0-4930-B9E7-DF4C19AC4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78" y="811076"/>
            <a:ext cx="7531443" cy="5235847"/>
          </a:xfrm>
          <a:prstGeom prst="rect">
            <a:avLst/>
          </a:prstGeom>
        </p:spPr>
      </p:pic>
    </p:spTree>
    <p:extLst>
      <p:ext uri="{BB962C8B-B14F-4D97-AF65-F5344CB8AC3E}">
        <p14:creationId xmlns:p14="http://schemas.microsoft.com/office/powerpoint/2010/main" val="1595789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22</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1154162"/>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Temperatura</a:t>
            </a:r>
          </a:p>
          <a:p>
            <a:pPr algn="ctr"/>
            <a:r>
              <a:rPr lang="pl-PL" sz="2400" b="1" dirty="0">
                <a:solidFill>
                  <a:srgbClr val="001D77"/>
                </a:solidFill>
                <a:latin typeface="Fira Sans" panose="020B0503050000020004" pitchFamily="34" charset="0"/>
                <a:ea typeface="Fira Sans" panose="020B0503050000020004" pitchFamily="34" charset="0"/>
              </a:rPr>
              <a:t>31 marca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4" name="Obraz 3">
            <a:extLst>
              <a:ext uri="{FF2B5EF4-FFF2-40B4-BE49-F238E27FC236}">
                <a16:creationId xmlns:a16="http://schemas.microsoft.com/office/drawing/2014/main" id="{7BF5FAD8-4ACF-4D75-A43F-BC195B8C40C4}"/>
              </a:ext>
            </a:extLst>
          </p:cNvPr>
          <p:cNvPicPr>
            <a:picLocks noChangeAspect="1"/>
          </p:cNvPicPr>
          <p:nvPr/>
        </p:nvPicPr>
        <p:blipFill rotWithShape="1">
          <a:blip r:embed="rId4">
            <a:extLst>
              <a:ext uri="{28A0092B-C50C-407E-A947-70E740481C1C}">
                <a14:useLocalDpi xmlns:a14="http://schemas.microsoft.com/office/drawing/2010/main" val="0"/>
              </a:ext>
            </a:extLst>
          </a:blip>
          <a:srcRect t="5016" r="918"/>
          <a:stretch/>
        </p:blipFill>
        <p:spPr>
          <a:xfrm>
            <a:off x="0" y="1107347"/>
            <a:ext cx="9060110" cy="4404370"/>
          </a:xfrm>
          <a:prstGeom prst="rect">
            <a:avLst/>
          </a:prstGeom>
        </p:spPr>
      </p:pic>
    </p:spTree>
    <p:extLst>
      <p:ext uri="{BB962C8B-B14F-4D97-AF65-F5344CB8AC3E}">
        <p14:creationId xmlns:p14="http://schemas.microsoft.com/office/powerpoint/2010/main" val="1644544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23</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pic>
        <p:nvPicPr>
          <p:cNvPr id="9" name="Obraz 8">
            <a:extLst>
              <a:ext uri="{FF2B5EF4-FFF2-40B4-BE49-F238E27FC236}">
                <a16:creationId xmlns:a16="http://schemas.microsoft.com/office/drawing/2014/main" id="{B75EA1BF-981F-439E-824E-E38068F7E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9292"/>
            <a:ext cx="9051648" cy="3896310"/>
          </a:xfrm>
          <a:prstGeom prst="rect">
            <a:avLst/>
          </a:prstGeom>
        </p:spPr>
      </p:pic>
      <p:sp>
        <p:nvSpPr>
          <p:cNvPr id="7" name="Prostokąt 6">
            <a:extLst>
              <a:ext uri="{FF2B5EF4-FFF2-40B4-BE49-F238E27FC236}">
                <a16:creationId xmlns:a16="http://schemas.microsoft.com/office/drawing/2014/main" id="{E73F8439-DE35-495E-934C-A9AC31C6A899}"/>
              </a:ext>
            </a:extLst>
          </p:cNvPr>
          <p:cNvSpPr/>
          <p:nvPr/>
        </p:nvSpPr>
        <p:spPr>
          <a:xfrm>
            <a:off x="229869" y="33114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Nasłonecznienie 31 marca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2002718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24</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Chmury</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3" name="Obraz 2">
            <a:extLst>
              <a:ext uri="{FF2B5EF4-FFF2-40B4-BE49-F238E27FC236}">
                <a16:creationId xmlns:a16="http://schemas.microsoft.com/office/drawing/2014/main" id="{63667A39-0979-49A1-B8B7-E177D19F649B}"/>
              </a:ext>
            </a:extLst>
          </p:cNvPr>
          <p:cNvPicPr>
            <a:picLocks noChangeAspect="1"/>
          </p:cNvPicPr>
          <p:nvPr/>
        </p:nvPicPr>
        <p:blipFill>
          <a:blip r:embed="rId4"/>
          <a:stretch>
            <a:fillRect/>
          </a:stretch>
        </p:blipFill>
        <p:spPr>
          <a:xfrm>
            <a:off x="0" y="877104"/>
            <a:ext cx="9144000" cy="4316392"/>
          </a:xfrm>
          <a:prstGeom prst="rect">
            <a:avLst/>
          </a:prstGeom>
        </p:spPr>
      </p:pic>
    </p:spTree>
    <p:extLst>
      <p:ext uri="{BB962C8B-B14F-4D97-AF65-F5344CB8AC3E}">
        <p14:creationId xmlns:p14="http://schemas.microsoft.com/office/powerpoint/2010/main" val="1463897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25</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58395"/>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Woda opadowa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6" name="Obraz 5">
            <a:extLst>
              <a:ext uri="{FF2B5EF4-FFF2-40B4-BE49-F238E27FC236}">
                <a16:creationId xmlns:a16="http://schemas.microsoft.com/office/drawing/2014/main" id="{7B64002C-8C68-4305-A08E-2AE45B85C89F}"/>
              </a:ext>
            </a:extLst>
          </p:cNvPr>
          <p:cNvPicPr>
            <a:picLocks noChangeAspect="1"/>
          </p:cNvPicPr>
          <p:nvPr/>
        </p:nvPicPr>
        <p:blipFill>
          <a:blip r:embed="rId4"/>
          <a:stretch>
            <a:fillRect/>
          </a:stretch>
        </p:blipFill>
        <p:spPr>
          <a:xfrm>
            <a:off x="0" y="1080512"/>
            <a:ext cx="9144000" cy="4428527"/>
          </a:xfrm>
          <a:prstGeom prst="rect">
            <a:avLst/>
          </a:prstGeom>
        </p:spPr>
      </p:pic>
    </p:spTree>
    <p:extLst>
      <p:ext uri="{BB962C8B-B14F-4D97-AF65-F5344CB8AC3E}">
        <p14:creationId xmlns:p14="http://schemas.microsoft.com/office/powerpoint/2010/main" val="654283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E005023-6BA7-44FD-9EBC-CDB7EDBEA2CD}"/>
              </a:ext>
            </a:extLst>
          </p:cNvPr>
          <p:cNvPicPr>
            <a:picLocks noChangeAspect="1"/>
          </p:cNvPicPr>
          <p:nvPr/>
        </p:nvPicPr>
        <p:blipFill rotWithShape="1">
          <a:blip r:embed="rId3"/>
          <a:srcRect r="218" b="1307"/>
          <a:stretch/>
        </p:blipFill>
        <p:spPr>
          <a:xfrm>
            <a:off x="19928" y="345913"/>
            <a:ext cx="9124072" cy="5839066"/>
          </a:xfrm>
          <a:prstGeom prst="rect">
            <a:avLst/>
          </a:prstGeom>
        </p:spPr>
      </p:pic>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26</a:t>
            </a:r>
          </a:p>
        </p:txBody>
      </p:sp>
      <p:pic>
        <p:nvPicPr>
          <p:cNvPr id="15" name="Obraz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58395"/>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Wilgotność</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2285457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27</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1154162"/>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Temperatura</a:t>
            </a:r>
          </a:p>
          <a:p>
            <a:pPr algn="ctr"/>
            <a:r>
              <a:rPr lang="pl-PL" sz="2400" b="1" dirty="0">
                <a:solidFill>
                  <a:srgbClr val="001D77"/>
                </a:solidFill>
                <a:latin typeface="Fira Sans" panose="020B0503050000020004" pitchFamily="34" charset="0"/>
                <a:ea typeface="Fira Sans" panose="020B0503050000020004" pitchFamily="34" charset="0"/>
              </a:rPr>
              <a:t>30 czerwca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3" name="Obraz 2">
            <a:extLst>
              <a:ext uri="{FF2B5EF4-FFF2-40B4-BE49-F238E27FC236}">
                <a16:creationId xmlns:a16="http://schemas.microsoft.com/office/drawing/2014/main" id="{FE466088-06A2-4F3E-ACC3-93400DC133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65" y="992750"/>
            <a:ext cx="8958269" cy="4432282"/>
          </a:xfrm>
          <a:prstGeom prst="rect">
            <a:avLst/>
          </a:prstGeom>
        </p:spPr>
      </p:pic>
    </p:spTree>
    <p:extLst>
      <p:ext uri="{BB962C8B-B14F-4D97-AF65-F5344CB8AC3E}">
        <p14:creationId xmlns:p14="http://schemas.microsoft.com/office/powerpoint/2010/main" val="2050574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28</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pic>
        <p:nvPicPr>
          <p:cNvPr id="2" name="Obraz 1">
            <a:extLst>
              <a:ext uri="{FF2B5EF4-FFF2-40B4-BE49-F238E27FC236}">
                <a16:creationId xmlns:a16="http://schemas.microsoft.com/office/drawing/2014/main" id="{43325E62-1DD4-4789-935F-02E4AF9AF14D}"/>
              </a:ext>
            </a:extLst>
          </p:cNvPr>
          <p:cNvPicPr>
            <a:picLocks noChangeAspect="1"/>
          </p:cNvPicPr>
          <p:nvPr/>
        </p:nvPicPr>
        <p:blipFill>
          <a:blip r:embed="rId4"/>
          <a:stretch>
            <a:fillRect/>
          </a:stretch>
        </p:blipFill>
        <p:spPr>
          <a:xfrm>
            <a:off x="0" y="1242122"/>
            <a:ext cx="9144000" cy="3811208"/>
          </a:xfrm>
          <a:prstGeom prst="rect">
            <a:avLst/>
          </a:prstGeom>
        </p:spPr>
      </p:pic>
    </p:spTree>
    <p:extLst>
      <p:ext uri="{BB962C8B-B14F-4D97-AF65-F5344CB8AC3E}">
        <p14:creationId xmlns:p14="http://schemas.microsoft.com/office/powerpoint/2010/main" val="16125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581509" y="1090525"/>
            <a:ext cx="8098381" cy="2566857"/>
          </a:xfrm>
          <a:prstGeom prst="rect">
            <a:avLst/>
          </a:prstGeom>
        </p:spPr>
        <p:txBody>
          <a:bodyPr wrap="square">
            <a:spAutoFit/>
          </a:bodyPr>
          <a:lstStyle/>
          <a:p>
            <a:pPr marL="466725" indent="-285750">
              <a:spcBef>
                <a:spcPct val="20000"/>
              </a:spcBef>
              <a:buClr>
                <a:srgbClr val="C00000"/>
              </a:buClr>
              <a:buSzPct val="80000"/>
              <a:buFont typeface="Arial" panose="020B0604020202020204" pitchFamily="34" charset="0"/>
              <a:buChar char="•"/>
              <a:defRPr/>
            </a:pPr>
            <a:r>
              <a:rPr lang="pl-PL" sz="1600" dirty="0">
                <a:cs typeface="Arial" panose="020B0604020202020204" pitchFamily="34" charset="0"/>
              </a:rPr>
              <a:t>Rejestr małych instalacji fotowoltaicznych </a:t>
            </a:r>
          </a:p>
          <a:p>
            <a:pPr marL="466725" indent="-285750">
              <a:spcBef>
                <a:spcPct val="20000"/>
              </a:spcBef>
              <a:buClr>
                <a:srgbClr val="C00000"/>
              </a:buClr>
              <a:buSzPct val="80000"/>
              <a:buFont typeface="Arial" panose="020B0604020202020204" pitchFamily="34" charset="0"/>
              <a:buChar char="•"/>
              <a:defRPr/>
            </a:pPr>
            <a:r>
              <a:rPr lang="pl-PL" sz="1600" dirty="0">
                <a:cs typeface="Arial" panose="020B0604020202020204" pitchFamily="34" charset="0"/>
              </a:rPr>
              <a:t>Przewidywana roczna produkcja prądu przez elektrownie oparte na wykorzystaniu energii słonecznej</a:t>
            </a:r>
          </a:p>
          <a:p>
            <a:pPr marL="466725" indent="-285750">
              <a:spcBef>
                <a:spcPct val="20000"/>
              </a:spcBef>
              <a:buClr>
                <a:srgbClr val="C00000"/>
              </a:buClr>
              <a:buSzPct val="80000"/>
              <a:buFont typeface="Arial" panose="020B0604020202020204" pitchFamily="34" charset="0"/>
              <a:buChar char="•"/>
              <a:defRPr/>
            </a:pPr>
            <a:r>
              <a:rPr lang="pl-PL" sz="1600" dirty="0">
                <a:cs typeface="Arial" panose="020B0604020202020204" pitchFamily="34" charset="0"/>
              </a:rPr>
              <a:t>Dane pogodowe pobrane dla współrzędnych geograficznych małych instalacji fotowoltaicznych za rok 2019</a:t>
            </a:r>
          </a:p>
          <a:p>
            <a:pPr marL="466725" indent="-285750">
              <a:spcBef>
                <a:spcPct val="20000"/>
              </a:spcBef>
              <a:buClr>
                <a:srgbClr val="C00000"/>
              </a:buClr>
              <a:buSzPct val="80000"/>
              <a:buFont typeface="Arial" panose="020B0604020202020204" pitchFamily="34" charset="0"/>
              <a:buChar char="•"/>
              <a:defRPr/>
            </a:pPr>
            <a:r>
              <a:rPr lang="pl-PL" sz="1600" dirty="0">
                <a:cs typeface="Arial" panose="020B0604020202020204" pitchFamily="34" charset="0"/>
              </a:rPr>
              <a:t>Roczne dane o produkcji energii elektrycznej w podziale na województwa publikowane przez GUS</a:t>
            </a:r>
          </a:p>
          <a:p>
            <a:pPr marL="466725" indent="-285750">
              <a:spcBef>
                <a:spcPct val="20000"/>
              </a:spcBef>
              <a:buClr>
                <a:srgbClr val="C00000"/>
              </a:buClr>
              <a:buSzPct val="80000"/>
              <a:buFont typeface="Arial" panose="020B0604020202020204" pitchFamily="34" charset="0"/>
              <a:buChar char="•"/>
              <a:defRPr/>
            </a:pPr>
            <a:r>
              <a:rPr lang="pl-PL" sz="1600" dirty="0">
                <a:cs typeface="Arial" panose="020B0604020202020204" pitchFamily="34" charset="0"/>
              </a:rPr>
              <a:t>Miesięczne dane o produkcji energii elektrycznej wg źródeł publikowane w biuletynie ARE pt. „Informacja Statystyczna o Energii Elektrycznej”</a:t>
            </a:r>
          </a:p>
          <a:p>
            <a:pPr marL="982663" indent="-627063">
              <a:spcAft>
                <a:spcPts val="600"/>
              </a:spcAft>
              <a:defRPr/>
            </a:pPr>
            <a:endParaRPr lang="pl-PL" sz="400" dirty="0">
              <a:cs typeface="Arial" panose="020B0604020202020204" pitchFamily="34" charset="0"/>
            </a:endParaRPr>
          </a:p>
        </p:txBody>
      </p:sp>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Dostępne źródła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260500044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29</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Chmury</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2" name="Obraz 1">
            <a:extLst>
              <a:ext uri="{FF2B5EF4-FFF2-40B4-BE49-F238E27FC236}">
                <a16:creationId xmlns:a16="http://schemas.microsoft.com/office/drawing/2014/main" id="{13974F1D-5D2F-4C3E-8A44-2DB6F0A87A50}"/>
              </a:ext>
            </a:extLst>
          </p:cNvPr>
          <p:cNvPicPr>
            <a:picLocks noChangeAspect="1"/>
          </p:cNvPicPr>
          <p:nvPr/>
        </p:nvPicPr>
        <p:blipFill>
          <a:blip r:embed="rId4"/>
          <a:stretch>
            <a:fillRect/>
          </a:stretch>
        </p:blipFill>
        <p:spPr>
          <a:xfrm>
            <a:off x="-11104" y="1073769"/>
            <a:ext cx="9144000" cy="4572000"/>
          </a:xfrm>
          <a:prstGeom prst="rect">
            <a:avLst/>
          </a:prstGeom>
        </p:spPr>
      </p:pic>
    </p:spTree>
    <p:extLst>
      <p:ext uri="{BB962C8B-B14F-4D97-AF65-F5344CB8AC3E}">
        <p14:creationId xmlns:p14="http://schemas.microsoft.com/office/powerpoint/2010/main" val="393112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30</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58395"/>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Woda opadowa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5" name="Obraz 4">
            <a:extLst>
              <a:ext uri="{FF2B5EF4-FFF2-40B4-BE49-F238E27FC236}">
                <a16:creationId xmlns:a16="http://schemas.microsoft.com/office/drawing/2014/main" id="{653F60AB-0B18-4896-890A-3ADE309DD89D}"/>
              </a:ext>
            </a:extLst>
          </p:cNvPr>
          <p:cNvPicPr>
            <a:picLocks noChangeAspect="1"/>
          </p:cNvPicPr>
          <p:nvPr/>
        </p:nvPicPr>
        <p:blipFill>
          <a:blip r:embed="rId4"/>
          <a:stretch>
            <a:fillRect/>
          </a:stretch>
        </p:blipFill>
        <p:spPr>
          <a:xfrm>
            <a:off x="75501" y="843225"/>
            <a:ext cx="9144000" cy="4557592"/>
          </a:xfrm>
          <a:prstGeom prst="rect">
            <a:avLst/>
          </a:prstGeom>
        </p:spPr>
      </p:pic>
    </p:spTree>
    <p:extLst>
      <p:ext uri="{BB962C8B-B14F-4D97-AF65-F5344CB8AC3E}">
        <p14:creationId xmlns:p14="http://schemas.microsoft.com/office/powerpoint/2010/main" val="1422087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31</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58395"/>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Wilgotność</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4" name="Obraz 3">
            <a:extLst>
              <a:ext uri="{FF2B5EF4-FFF2-40B4-BE49-F238E27FC236}">
                <a16:creationId xmlns:a16="http://schemas.microsoft.com/office/drawing/2014/main" id="{5EAB4CFE-898A-41AA-9B44-A66E54BEFC50}"/>
              </a:ext>
            </a:extLst>
          </p:cNvPr>
          <p:cNvPicPr>
            <a:picLocks noChangeAspect="1"/>
          </p:cNvPicPr>
          <p:nvPr/>
        </p:nvPicPr>
        <p:blipFill>
          <a:blip r:embed="rId4"/>
          <a:stretch>
            <a:fillRect/>
          </a:stretch>
        </p:blipFill>
        <p:spPr>
          <a:xfrm>
            <a:off x="0" y="450810"/>
            <a:ext cx="9132896" cy="5694844"/>
          </a:xfrm>
          <a:prstGeom prst="rect">
            <a:avLst/>
          </a:prstGeom>
        </p:spPr>
      </p:pic>
    </p:spTree>
    <p:extLst>
      <p:ext uri="{BB962C8B-B14F-4D97-AF65-F5344CB8AC3E}">
        <p14:creationId xmlns:p14="http://schemas.microsoft.com/office/powerpoint/2010/main" val="3354949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32</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1154162"/>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Temperatura</a:t>
            </a:r>
          </a:p>
          <a:p>
            <a:pPr algn="ctr"/>
            <a:r>
              <a:rPr lang="pl-PL" sz="2400" b="1" dirty="0">
                <a:solidFill>
                  <a:srgbClr val="001D77"/>
                </a:solidFill>
                <a:latin typeface="Fira Sans" panose="020B0503050000020004" pitchFamily="34" charset="0"/>
                <a:ea typeface="Fira Sans" panose="020B0503050000020004" pitchFamily="34" charset="0"/>
              </a:rPr>
              <a:t>30 września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4" name="Obraz 3">
            <a:extLst>
              <a:ext uri="{FF2B5EF4-FFF2-40B4-BE49-F238E27FC236}">
                <a16:creationId xmlns:a16="http://schemas.microsoft.com/office/drawing/2014/main" id="{D0D3B897-CF13-4702-AEF2-D170EFBA0B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4" y="933780"/>
            <a:ext cx="9144000" cy="4619925"/>
          </a:xfrm>
          <a:prstGeom prst="rect">
            <a:avLst/>
          </a:prstGeom>
        </p:spPr>
      </p:pic>
    </p:spTree>
    <p:extLst>
      <p:ext uri="{BB962C8B-B14F-4D97-AF65-F5344CB8AC3E}">
        <p14:creationId xmlns:p14="http://schemas.microsoft.com/office/powerpoint/2010/main" val="3720219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33</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Chmury</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3" name="Obraz 2">
            <a:extLst>
              <a:ext uri="{FF2B5EF4-FFF2-40B4-BE49-F238E27FC236}">
                <a16:creationId xmlns:a16="http://schemas.microsoft.com/office/drawing/2014/main" id="{C976958D-1441-4B78-B105-8615DEE21406}"/>
              </a:ext>
            </a:extLst>
          </p:cNvPr>
          <p:cNvPicPr>
            <a:picLocks noChangeAspect="1"/>
          </p:cNvPicPr>
          <p:nvPr/>
        </p:nvPicPr>
        <p:blipFill>
          <a:blip r:embed="rId4"/>
          <a:stretch>
            <a:fillRect/>
          </a:stretch>
        </p:blipFill>
        <p:spPr>
          <a:xfrm>
            <a:off x="0" y="919383"/>
            <a:ext cx="9144000" cy="4282633"/>
          </a:xfrm>
          <a:prstGeom prst="rect">
            <a:avLst/>
          </a:prstGeom>
        </p:spPr>
      </p:pic>
    </p:spTree>
    <p:extLst>
      <p:ext uri="{BB962C8B-B14F-4D97-AF65-F5344CB8AC3E}">
        <p14:creationId xmlns:p14="http://schemas.microsoft.com/office/powerpoint/2010/main" val="1600049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34</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pic>
        <p:nvPicPr>
          <p:cNvPr id="3" name="Obraz 2">
            <a:extLst>
              <a:ext uri="{FF2B5EF4-FFF2-40B4-BE49-F238E27FC236}">
                <a16:creationId xmlns:a16="http://schemas.microsoft.com/office/drawing/2014/main" id="{806CB494-F2E2-46DC-A967-64EBB31A6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228" y="1272414"/>
            <a:ext cx="8669544" cy="3674236"/>
          </a:xfrm>
          <a:prstGeom prst="rect">
            <a:avLst/>
          </a:prstGeom>
        </p:spPr>
      </p:pic>
    </p:spTree>
    <p:extLst>
      <p:ext uri="{BB962C8B-B14F-4D97-AF65-F5344CB8AC3E}">
        <p14:creationId xmlns:p14="http://schemas.microsoft.com/office/powerpoint/2010/main" val="1863004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35</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58395"/>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Woda opadowa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4" name="Obraz 3">
            <a:extLst>
              <a:ext uri="{FF2B5EF4-FFF2-40B4-BE49-F238E27FC236}">
                <a16:creationId xmlns:a16="http://schemas.microsoft.com/office/drawing/2014/main" id="{C29F4B68-A449-4D87-AA76-E3104839438A}"/>
              </a:ext>
            </a:extLst>
          </p:cNvPr>
          <p:cNvPicPr>
            <a:picLocks noChangeAspect="1"/>
          </p:cNvPicPr>
          <p:nvPr/>
        </p:nvPicPr>
        <p:blipFill>
          <a:blip r:embed="rId4"/>
          <a:stretch>
            <a:fillRect/>
          </a:stretch>
        </p:blipFill>
        <p:spPr>
          <a:xfrm>
            <a:off x="67112" y="843225"/>
            <a:ext cx="9144000" cy="4533295"/>
          </a:xfrm>
          <a:prstGeom prst="rect">
            <a:avLst/>
          </a:prstGeom>
        </p:spPr>
      </p:pic>
    </p:spTree>
    <p:extLst>
      <p:ext uri="{BB962C8B-B14F-4D97-AF65-F5344CB8AC3E}">
        <p14:creationId xmlns:p14="http://schemas.microsoft.com/office/powerpoint/2010/main" val="3713567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a:extLst>
              <a:ext uri="{FF2B5EF4-FFF2-40B4-BE49-F238E27FC236}">
                <a16:creationId xmlns:a16="http://schemas.microsoft.com/office/drawing/2014/main" id="{3CDFD160-9846-49F6-BDC3-E9CF4DDDF67E}"/>
              </a:ext>
            </a:extLst>
          </p:cNvPr>
          <p:cNvPicPr>
            <a:picLocks noChangeAspect="1"/>
          </p:cNvPicPr>
          <p:nvPr/>
        </p:nvPicPr>
        <p:blipFill>
          <a:blip r:embed="rId3"/>
          <a:stretch>
            <a:fillRect/>
          </a:stretch>
        </p:blipFill>
        <p:spPr>
          <a:xfrm>
            <a:off x="10941" y="343461"/>
            <a:ext cx="9144000" cy="5841518"/>
          </a:xfrm>
          <a:prstGeom prst="rect">
            <a:avLst/>
          </a:prstGeom>
        </p:spPr>
      </p:pic>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36</a:t>
            </a:r>
          </a:p>
        </p:txBody>
      </p:sp>
      <p:pic>
        <p:nvPicPr>
          <p:cNvPr id="15" name="Obraz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86986" y="2668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Wilgotność</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51248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6173DA04-E27B-41DB-A796-100B4B11F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7049"/>
            <a:ext cx="9144000" cy="4543335"/>
          </a:xfrm>
          <a:prstGeom prst="rect">
            <a:avLst/>
          </a:prstGeom>
        </p:spPr>
      </p:pic>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37</a:t>
            </a:r>
          </a:p>
        </p:txBody>
      </p:sp>
      <p:pic>
        <p:nvPicPr>
          <p:cNvPr id="15" name="Obraz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1154162"/>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Temperatura</a:t>
            </a:r>
          </a:p>
          <a:p>
            <a:pPr algn="ctr"/>
            <a:r>
              <a:rPr lang="pl-PL" sz="2400" b="1" dirty="0">
                <a:solidFill>
                  <a:srgbClr val="001D77"/>
                </a:solidFill>
                <a:latin typeface="Fira Sans" panose="020B0503050000020004" pitchFamily="34" charset="0"/>
                <a:ea typeface="Fira Sans" panose="020B0503050000020004" pitchFamily="34" charset="0"/>
              </a:rPr>
              <a:t>32 grudnia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1661226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38</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Chmury</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2" name="Obraz 1">
            <a:extLst>
              <a:ext uri="{FF2B5EF4-FFF2-40B4-BE49-F238E27FC236}">
                <a16:creationId xmlns:a16="http://schemas.microsoft.com/office/drawing/2014/main" id="{515887C6-C1A1-43A2-BC11-77B29BA022A8}"/>
              </a:ext>
            </a:extLst>
          </p:cNvPr>
          <p:cNvPicPr>
            <a:picLocks noChangeAspect="1"/>
          </p:cNvPicPr>
          <p:nvPr/>
        </p:nvPicPr>
        <p:blipFill>
          <a:blip r:embed="rId4"/>
          <a:stretch>
            <a:fillRect/>
          </a:stretch>
        </p:blipFill>
        <p:spPr>
          <a:xfrm>
            <a:off x="0" y="1244815"/>
            <a:ext cx="9144000" cy="4368369"/>
          </a:xfrm>
          <a:prstGeom prst="rect">
            <a:avLst/>
          </a:prstGeom>
        </p:spPr>
      </p:pic>
    </p:spTree>
    <p:extLst>
      <p:ext uri="{BB962C8B-B14F-4D97-AF65-F5344CB8AC3E}">
        <p14:creationId xmlns:p14="http://schemas.microsoft.com/office/powerpoint/2010/main" val="104649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581509" y="1090525"/>
            <a:ext cx="8098381" cy="4093428"/>
          </a:xfrm>
          <a:prstGeom prst="rect">
            <a:avLst/>
          </a:prstGeom>
        </p:spPr>
        <p:txBody>
          <a:bodyPr wrap="square">
            <a:spAutoFit/>
          </a:bodyPr>
          <a:lstStyle/>
          <a:p>
            <a:r>
              <a:rPr lang="pl-PL" sz="1600" dirty="0"/>
              <a:t> Rejestr zawiera następujące informacje:</a:t>
            </a:r>
          </a:p>
          <a:p>
            <a:pPr marL="285750" lvl="0" indent="-285750">
              <a:buFont typeface="Arial" panose="020B0604020202020204" pitchFamily="34" charset="0"/>
              <a:buChar char="•"/>
            </a:pPr>
            <a:r>
              <a:rPr lang="pl-PL" sz="1600" dirty="0"/>
              <a:t>numer DKN</a:t>
            </a:r>
          </a:p>
          <a:p>
            <a:pPr marL="285750" lvl="0" indent="-285750">
              <a:buFont typeface="Arial" panose="020B0604020202020204" pitchFamily="34" charset="0"/>
              <a:buChar char="•"/>
            </a:pPr>
            <a:r>
              <a:rPr lang="pl-PL" sz="1600" dirty="0"/>
              <a:t>nazwa firmy posiadającej elektrownię</a:t>
            </a:r>
          </a:p>
          <a:p>
            <a:pPr marL="285750" lvl="0" indent="-285750">
              <a:buFont typeface="Arial" panose="020B0604020202020204" pitchFamily="34" charset="0"/>
              <a:buChar char="•"/>
            </a:pPr>
            <a:r>
              <a:rPr lang="pl-PL" sz="1600" dirty="0"/>
              <a:t>numer NIP firmy</a:t>
            </a:r>
          </a:p>
          <a:p>
            <a:pPr marL="285750" lvl="0" indent="-285750">
              <a:buFont typeface="Arial" panose="020B0604020202020204" pitchFamily="34" charset="0"/>
              <a:buChar char="•"/>
            </a:pPr>
            <a:r>
              <a:rPr lang="pl-PL" sz="1600" dirty="0"/>
              <a:t>województwo w którym znajduje się firma</a:t>
            </a:r>
          </a:p>
          <a:p>
            <a:pPr marL="285750" lvl="0" indent="-285750">
              <a:buFont typeface="Arial" panose="020B0604020202020204" pitchFamily="34" charset="0"/>
              <a:buChar char="•"/>
            </a:pPr>
            <a:r>
              <a:rPr lang="pl-PL" sz="1600" dirty="0"/>
              <a:t>numer wpisu w rejestrze Urzędu Regulacji Energetyki</a:t>
            </a:r>
          </a:p>
          <a:p>
            <a:pPr marL="285750" lvl="0" indent="-285750">
              <a:buFont typeface="Arial" panose="020B0604020202020204" pitchFamily="34" charset="0"/>
              <a:buChar char="•"/>
            </a:pPr>
            <a:r>
              <a:rPr lang="pl-PL" sz="1600" dirty="0"/>
              <a:t>poczta firmy</a:t>
            </a:r>
          </a:p>
          <a:p>
            <a:pPr marL="285750" lvl="0" indent="-285750">
              <a:buFont typeface="Arial" panose="020B0604020202020204" pitchFamily="34" charset="0"/>
              <a:buChar char="•"/>
            </a:pPr>
            <a:r>
              <a:rPr lang="pl-PL" sz="1600" dirty="0"/>
              <a:t>data wpisu do Urzędu Regulacji Energetyki</a:t>
            </a:r>
          </a:p>
          <a:p>
            <a:pPr marL="285750" lvl="0" indent="-285750">
              <a:buFont typeface="Arial" panose="020B0604020202020204" pitchFamily="34" charset="0"/>
              <a:buChar char="•"/>
            </a:pPr>
            <a:r>
              <a:rPr lang="pl-PL" sz="1600" dirty="0"/>
              <a:t>ilości elektrowni należących do firmy (do 1 MW)</a:t>
            </a:r>
          </a:p>
          <a:p>
            <a:pPr marL="285750" lvl="0" indent="-285750">
              <a:buFont typeface="Arial" panose="020B0604020202020204" pitchFamily="34" charset="0"/>
              <a:buChar char="•"/>
            </a:pPr>
            <a:r>
              <a:rPr lang="pl-PL" sz="1600" dirty="0"/>
              <a:t>miejscowość instalacji</a:t>
            </a:r>
          </a:p>
          <a:p>
            <a:pPr marL="285750" lvl="0" indent="-285750">
              <a:buFont typeface="Arial" panose="020B0604020202020204" pitchFamily="34" charset="0"/>
              <a:buChar char="•"/>
            </a:pPr>
            <a:r>
              <a:rPr lang="pl-PL" sz="1600" dirty="0"/>
              <a:t>województwo instalacji</a:t>
            </a:r>
          </a:p>
          <a:p>
            <a:pPr marL="285750" lvl="0" indent="-285750">
              <a:buFont typeface="Arial" panose="020B0604020202020204" pitchFamily="34" charset="0"/>
              <a:buChar char="•"/>
            </a:pPr>
            <a:r>
              <a:rPr lang="pl-PL" sz="1600" dirty="0"/>
              <a:t>data rozpoczęcia działalności przez instalację</a:t>
            </a:r>
          </a:p>
          <a:p>
            <a:pPr marL="285750" lvl="0" indent="-285750">
              <a:buFont typeface="Arial" panose="020B0604020202020204" pitchFamily="34" charset="0"/>
              <a:buChar char="•"/>
            </a:pPr>
            <a:r>
              <a:rPr lang="pl-PL" sz="1600" dirty="0"/>
              <a:t>numer Id instalacji jest to numer id instalacji wewnątrz firmy posiadacza, </a:t>
            </a:r>
          </a:p>
          <a:p>
            <a:pPr marL="285750" lvl="0" indent="-285750">
              <a:buFont typeface="Arial" panose="020B0604020202020204" pitchFamily="34" charset="0"/>
              <a:buChar char="•"/>
            </a:pPr>
            <a:r>
              <a:rPr lang="pl-PL" sz="1600" dirty="0"/>
              <a:t>data wpisu do rejestru do Urzędu Regulacji Energetyki</a:t>
            </a:r>
          </a:p>
          <a:p>
            <a:pPr marL="285750" lvl="0" indent="-285750">
              <a:buFont typeface="Arial" panose="020B0604020202020204" pitchFamily="34" charset="0"/>
              <a:buChar char="•"/>
            </a:pPr>
            <a:r>
              <a:rPr lang="pl-PL" sz="1600" dirty="0"/>
              <a:t>moc instalacji czyli ile energii może wytwarzać maksymalnie w ciągu godziny w MW</a:t>
            </a:r>
          </a:p>
          <a:p>
            <a:pPr lvl="0"/>
            <a:r>
              <a:rPr lang="pl-PL" sz="1600" dirty="0"/>
              <a:t> rodzaj instalacji </a:t>
            </a:r>
          </a:p>
          <a:p>
            <a:pPr marL="982663" indent="-627063">
              <a:spcAft>
                <a:spcPts val="600"/>
              </a:spcAft>
              <a:defRPr/>
            </a:pPr>
            <a:endParaRPr lang="pl-PL" sz="400" dirty="0">
              <a:latin typeface="Arial" panose="020B0604020202020204" pitchFamily="34" charset="0"/>
              <a:cs typeface="Arial" panose="020B0604020202020204" pitchFamily="34" charset="0"/>
            </a:endParaRPr>
          </a:p>
        </p:txBody>
      </p:sp>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Rejestr małych instalacji</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23820963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39</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pic>
        <p:nvPicPr>
          <p:cNvPr id="5" name="Obraz 4">
            <a:extLst>
              <a:ext uri="{FF2B5EF4-FFF2-40B4-BE49-F238E27FC236}">
                <a16:creationId xmlns:a16="http://schemas.microsoft.com/office/drawing/2014/main" id="{C91742C1-EF65-4308-B877-388871A58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63" y="1551697"/>
            <a:ext cx="8824045" cy="3985503"/>
          </a:xfrm>
          <a:prstGeom prst="rect">
            <a:avLst/>
          </a:prstGeom>
        </p:spPr>
      </p:pic>
    </p:spTree>
    <p:extLst>
      <p:ext uri="{BB962C8B-B14F-4D97-AF65-F5344CB8AC3E}">
        <p14:creationId xmlns:p14="http://schemas.microsoft.com/office/powerpoint/2010/main" val="4285256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40</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58395"/>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Woda opadowa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3" name="Obraz 2">
            <a:extLst>
              <a:ext uri="{FF2B5EF4-FFF2-40B4-BE49-F238E27FC236}">
                <a16:creationId xmlns:a16="http://schemas.microsoft.com/office/drawing/2014/main" id="{FFDBD892-0277-45A2-9652-FE63D660C323}"/>
              </a:ext>
            </a:extLst>
          </p:cNvPr>
          <p:cNvPicPr>
            <a:picLocks noChangeAspect="1"/>
          </p:cNvPicPr>
          <p:nvPr/>
        </p:nvPicPr>
        <p:blipFill>
          <a:blip r:embed="rId4"/>
          <a:stretch>
            <a:fillRect/>
          </a:stretch>
        </p:blipFill>
        <p:spPr>
          <a:xfrm>
            <a:off x="127000" y="1324557"/>
            <a:ext cx="9144000" cy="4379089"/>
          </a:xfrm>
          <a:prstGeom prst="rect">
            <a:avLst/>
          </a:prstGeom>
        </p:spPr>
      </p:pic>
    </p:spTree>
    <p:extLst>
      <p:ext uri="{BB962C8B-B14F-4D97-AF65-F5344CB8AC3E}">
        <p14:creationId xmlns:p14="http://schemas.microsoft.com/office/powerpoint/2010/main" val="1069709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a:extLst>
              <a:ext uri="{FF2B5EF4-FFF2-40B4-BE49-F238E27FC236}">
                <a16:creationId xmlns:a16="http://schemas.microsoft.com/office/drawing/2014/main" id="{FE3C3E25-FEF0-46A1-BCCC-01E02FF440E3}"/>
              </a:ext>
            </a:extLst>
          </p:cNvPr>
          <p:cNvPicPr>
            <a:picLocks noChangeAspect="1"/>
          </p:cNvPicPr>
          <p:nvPr/>
        </p:nvPicPr>
        <p:blipFill>
          <a:blip r:embed="rId3"/>
          <a:stretch>
            <a:fillRect/>
          </a:stretch>
        </p:blipFill>
        <p:spPr>
          <a:xfrm>
            <a:off x="0" y="395541"/>
            <a:ext cx="9144000" cy="5850069"/>
          </a:xfrm>
          <a:prstGeom prst="rect">
            <a:avLst/>
          </a:prstGeom>
        </p:spPr>
      </p:pic>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41</a:t>
            </a:r>
          </a:p>
        </p:txBody>
      </p:sp>
      <p:pic>
        <p:nvPicPr>
          <p:cNvPr id="15" name="Obraz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76045" y="58395"/>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Wilgotność</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1970585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42</a:t>
            </a:r>
          </a:p>
        </p:txBody>
      </p:sp>
      <p:pic>
        <p:nvPicPr>
          <p:cNvPr id="15" name="Obraz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164774" y="614721"/>
            <a:ext cx="8723109" cy="1868204"/>
          </a:xfrm>
          <a:prstGeom prst="rect">
            <a:avLst/>
          </a:prstGeom>
        </p:spPr>
        <p:txBody>
          <a:bodyPr wrap="square">
            <a:spAutoFit/>
          </a:bodyPr>
          <a:lstStyle/>
          <a:p>
            <a:pPr marL="180975">
              <a:spcBef>
                <a:spcPct val="20000"/>
              </a:spcBef>
              <a:buClr>
                <a:srgbClr val="C00000"/>
              </a:buClr>
              <a:buSzPct val="80000"/>
              <a:defRPr/>
            </a:pPr>
            <a:endParaRPr lang="pl-PL" sz="1600" b="1" i="1" dirty="0">
              <a:solidFill>
                <a:srgbClr val="C00000"/>
              </a:solidFill>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r>
              <a:rPr lang="pl-PL" sz="1600" dirty="0">
                <a:latin typeface="Fira Sans" panose="020B0503050000020004" pitchFamily="34" charset="0"/>
                <a:ea typeface="Fira Sans" panose="020B0503050000020004" pitchFamily="34" charset="0"/>
              </a:rPr>
              <a:t>I Etap </a:t>
            </a:r>
            <a:r>
              <a:rPr lang="pl-PL" sz="1600" dirty="0">
                <a:latin typeface="Fira Sans" panose="020B0503050000020004" pitchFamily="34" charset="0"/>
                <a:ea typeface="Fira Sans" panose="020B0503050000020004" pitchFamily="34" charset="0"/>
                <a:cs typeface="Arial" panose="020B0604020202020204" pitchFamily="34" charset="0"/>
              </a:rPr>
              <a:t>integracji</a:t>
            </a:r>
          </a:p>
          <a:p>
            <a:pPr marL="466725" indent="-285750">
              <a:spcBef>
                <a:spcPct val="20000"/>
              </a:spcBef>
              <a:buClr>
                <a:srgbClr val="C00000"/>
              </a:buClr>
              <a:buSzPct val="80000"/>
              <a:buFont typeface="Arial" panose="020B0604020202020204" pitchFamily="34" charset="0"/>
              <a:buChar char="•"/>
              <a:defRPr/>
            </a:pPr>
            <a:r>
              <a:rPr lang="pl-PL" sz="1600" b="1" dirty="0">
                <a:latin typeface="Fira Sans" panose="020B0503050000020004" pitchFamily="34" charset="0"/>
                <a:ea typeface="Fira Sans" panose="020B0503050000020004" pitchFamily="34" charset="0"/>
                <a:cs typeface="Arial" panose="020B0604020202020204" pitchFamily="34" charset="0"/>
              </a:rPr>
              <a:t>Roczne</a:t>
            </a:r>
            <a:r>
              <a:rPr lang="pl-PL" sz="1600" dirty="0">
                <a:latin typeface="Fira Sans" panose="020B0503050000020004" pitchFamily="34" charset="0"/>
                <a:ea typeface="Fira Sans" panose="020B0503050000020004" pitchFamily="34" charset="0"/>
                <a:cs typeface="Arial" panose="020B0604020202020204" pitchFamily="34" charset="0"/>
              </a:rPr>
              <a:t> dane o produkcji energii elektrycznej z OZE w podziale na </a:t>
            </a:r>
            <a:r>
              <a:rPr lang="pl-PL" sz="1600" b="1" dirty="0">
                <a:latin typeface="Fira Sans" panose="020B0503050000020004" pitchFamily="34" charset="0"/>
                <a:ea typeface="Fira Sans" panose="020B0503050000020004" pitchFamily="34" charset="0"/>
                <a:cs typeface="Arial" panose="020B0604020202020204" pitchFamily="34" charset="0"/>
              </a:rPr>
              <a:t>województwa </a:t>
            </a:r>
            <a:r>
              <a:rPr lang="pl-PL" sz="1600" dirty="0">
                <a:latin typeface="Fira Sans" panose="020B0503050000020004" pitchFamily="34" charset="0"/>
                <a:ea typeface="Fira Sans" panose="020B0503050000020004" pitchFamily="34" charset="0"/>
                <a:cs typeface="Arial" panose="020B0604020202020204" pitchFamily="34" charset="0"/>
              </a:rPr>
              <a:t>publikowane przez GUS</a:t>
            </a:r>
          </a:p>
          <a:p>
            <a:pPr marL="466725" indent="-285750">
              <a:spcBef>
                <a:spcPct val="20000"/>
              </a:spcBef>
              <a:buClr>
                <a:srgbClr val="C00000"/>
              </a:buClr>
              <a:buSzPct val="80000"/>
              <a:buFont typeface="Arial" panose="020B0604020202020204" pitchFamily="34" charset="0"/>
              <a:buChar char="•"/>
              <a:defRPr/>
            </a:pPr>
            <a:r>
              <a:rPr lang="pl-PL" sz="1600" b="1" dirty="0">
                <a:latin typeface="Fira Sans" panose="020B0503050000020004" pitchFamily="34" charset="0"/>
                <a:ea typeface="Fira Sans" panose="020B0503050000020004" pitchFamily="34" charset="0"/>
                <a:cs typeface="Arial" panose="020B0604020202020204" pitchFamily="34" charset="0"/>
              </a:rPr>
              <a:t>Miesięczne</a:t>
            </a:r>
            <a:r>
              <a:rPr lang="pl-PL" sz="1600" dirty="0">
                <a:latin typeface="Fira Sans" panose="020B0503050000020004" pitchFamily="34" charset="0"/>
                <a:ea typeface="Fira Sans" panose="020B0503050000020004" pitchFamily="34" charset="0"/>
                <a:cs typeface="Arial" panose="020B0604020202020204" pitchFamily="34" charset="0"/>
              </a:rPr>
              <a:t> dane o produkcji energii elektrycznej z OZE dla </a:t>
            </a:r>
            <a:r>
              <a:rPr lang="pl-PL" sz="1600" b="1" dirty="0">
                <a:latin typeface="Fira Sans" panose="020B0503050000020004" pitchFamily="34" charset="0"/>
                <a:ea typeface="Fira Sans" panose="020B0503050000020004" pitchFamily="34" charset="0"/>
                <a:cs typeface="Arial" panose="020B0604020202020204" pitchFamily="34" charset="0"/>
              </a:rPr>
              <a:t>Polski</a:t>
            </a:r>
            <a:r>
              <a:rPr lang="pl-PL" sz="1600" dirty="0">
                <a:latin typeface="Fira Sans" panose="020B0503050000020004" pitchFamily="34" charset="0"/>
                <a:ea typeface="Fira Sans" panose="020B0503050000020004" pitchFamily="34" charset="0"/>
                <a:cs typeface="Arial" panose="020B0604020202020204" pitchFamily="34" charset="0"/>
              </a:rPr>
              <a:t> publikowane w biuletynie ARE pt. „Informacja Statystyczna o Energii Elektrycznej”</a:t>
            </a:r>
          </a:p>
          <a:p>
            <a:pPr marL="982663" indent="-627063">
              <a:spcAft>
                <a:spcPts val="600"/>
              </a:spcAft>
              <a:defRPr/>
            </a:pPr>
            <a:endParaRPr lang="pl-PL" sz="400" dirty="0">
              <a:latin typeface="Fira Sans" panose="020B0503050000020004" pitchFamily="34" charset="0"/>
              <a:ea typeface="Fira Sans" panose="020B0503050000020004" pitchFamily="34" charset="0"/>
              <a:cs typeface="Arial" panose="020B0604020202020204" pitchFamily="34" charset="0"/>
            </a:endParaRPr>
          </a:p>
          <a:p>
            <a:pPr marL="982663" indent="-627063">
              <a:spcAft>
                <a:spcPts val="600"/>
              </a:spcAft>
              <a:defRPr/>
            </a:pPr>
            <a:endParaRPr lang="pl-PL" sz="400" dirty="0">
              <a:latin typeface="Fira Sans" panose="020B0503050000020004" pitchFamily="34" charset="0"/>
              <a:ea typeface="Fira Sans" panose="020B0503050000020004" pitchFamily="34" charset="0"/>
              <a:cs typeface="Arial" panose="020B0604020202020204" pitchFamily="34" charset="0"/>
            </a:endParaRPr>
          </a:p>
        </p:txBody>
      </p:sp>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graphicFrame>
        <p:nvGraphicFramePr>
          <p:cNvPr id="8" name="Tabela 7">
            <a:extLst>
              <a:ext uri="{FF2B5EF4-FFF2-40B4-BE49-F238E27FC236}">
                <a16:creationId xmlns:a16="http://schemas.microsoft.com/office/drawing/2014/main" id="{621FBA16-1C5B-4C90-83D1-9851FCE33A62}"/>
              </a:ext>
            </a:extLst>
          </p:cNvPr>
          <p:cNvGraphicFramePr>
            <a:graphicFrameLocks noGrp="1"/>
          </p:cNvGraphicFramePr>
          <p:nvPr>
            <p:extLst>
              <p:ext uri="{D42A27DB-BD31-4B8C-83A1-F6EECF244321}">
                <p14:modId xmlns:p14="http://schemas.microsoft.com/office/powerpoint/2010/main" val="4062179880"/>
              </p:ext>
            </p:extLst>
          </p:nvPr>
        </p:nvGraphicFramePr>
        <p:xfrm>
          <a:off x="164774" y="2485799"/>
          <a:ext cx="8777100" cy="3603457"/>
        </p:xfrm>
        <a:graphic>
          <a:graphicData uri="http://schemas.openxmlformats.org/drawingml/2006/table">
            <a:tbl>
              <a:tblPr/>
              <a:tblGrid>
                <a:gridCol w="1136792">
                  <a:extLst>
                    <a:ext uri="{9D8B030D-6E8A-4147-A177-3AD203B41FA5}">
                      <a16:colId xmlns:a16="http://schemas.microsoft.com/office/drawing/2014/main" val="1098394161"/>
                    </a:ext>
                  </a:extLst>
                </a:gridCol>
                <a:gridCol w="587716">
                  <a:extLst>
                    <a:ext uri="{9D8B030D-6E8A-4147-A177-3AD203B41FA5}">
                      <a16:colId xmlns:a16="http://schemas.microsoft.com/office/drawing/2014/main" val="4046269061"/>
                    </a:ext>
                  </a:extLst>
                </a:gridCol>
                <a:gridCol w="587716">
                  <a:extLst>
                    <a:ext uri="{9D8B030D-6E8A-4147-A177-3AD203B41FA5}">
                      <a16:colId xmlns:a16="http://schemas.microsoft.com/office/drawing/2014/main" val="457577845"/>
                    </a:ext>
                  </a:extLst>
                </a:gridCol>
                <a:gridCol w="587716">
                  <a:extLst>
                    <a:ext uri="{9D8B030D-6E8A-4147-A177-3AD203B41FA5}">
                      <a16:colId xmlns:a16="http://schemas.microsoft.com/office/drawing/2014/main" val="790999544"/>
                    </a:ext>
                  </a:extLst>
                </a:gridCol>
                <a:gridCol w="587716">
                  <a:extLst>
                    <a:ext uri="{9D8B030D-6E8A-4147-A177-3AD203B41FA5}">
                      <a16:colId xmlns:a16="http://schemas.microsoft.com/office/drawing/2014/main" val="1641962"/>
                    </a:ext>
                  </a:extLst>
                </a:gridCol>
                <a:gridCol w="587716">
                  <a:extLst>
                    <a:ext uri="{9D8B030D-6E8A-4147-A177-3AD203B41FA5}">
                      <a16:colId xmlns:a16="http://schemas.microsoft.com/office/drawing/2014/main" val="1867483016"/>
                    </a:ext>
                  </a:extLst>
                </a:gridCol>
                <a:gridCol w="587716">
                  <a:extLst>
                    <a:ext uri="{9D8B030D-6E8A-4147-A177-3AD203B41FA5}">
                      <a16:colId xmlns:a16="http://schemas.microsoft.com/office/drawing/2014/main" val="3300154823"/>
                    </a:ext>
                  </a:extLst>
                </a:gridCol>
                <a:gridCol w="587716">
                  <a:extLst>
                    <a:ext uri="{9D8B030D-6E8A-4147-A177-3AD203B41FA5}">
                      <a16:colId xmlns:a16="http://schemas.microsoft.com/office/drawing/2014/main" val="3347605943"/>
                    </a:ext>
                  </a:extLst>
                </a:gridCol>
                <a:gridCol w="587716">
                  <a:extLst>
                    <a:ext uri="{9D8B030D-6E8A-4147-A177-3AD203B41FA5}">
                      <a16:colId xmlns:a16="http://schemas.microsoft.com/office/drawing/2014/main" val="2728590810"/>
                    </a:ext>
                  </a:extLst>
                </a:gridCol>
                <a:gridCol w="587716">
                  <a:extLst>
                    <a:ext uri="{9D8B030D-6E8A-4147-A177-3AD203B41FA5}">
                      <a16:colId xmlns:a16="http://schemas.microsoft.com/office/drawing/2014/main" val="1796286295"/>
                    </a:ext>
                  </a:extLst>
                </a:gridCol>
                <a:gridCol w="587716">
                  <a:extLst>
                    <a:ext uri="{9D8B030D-6E8A-4147-A177-3AD203B41FA5}">
                      <a16:colId xmlns:a16="http://schemas.microsoft.com/office/drawing/2014/main" val="3333376145"/>
                    </a:ext>
                  </a:extLst>
                </a:gridCol>
                <a:gridCol w="587716">
                  <a:extLst>
                    <a:ext uri="{9D8B030D-6E8A-4147-A177-3AD203B41FA5}">
                      <a16:colId xmlns:a16="http://schemas.microsoft.com/office/drawing/2014/main" val="3658260529"/>
                    </a:ext>
                  </a:extLst>
                </a:gridCol>
                <a:gridCol w="587716">
                  <a:extLst>
                    <a:ext uri="{9D8B030D-6E8A-4147-A177-3AD203B41FA5}">
                      <a16:colId xmlns:a16="http://schemas.microsoft.com/office/drawing/2014/main" val="1014314172"/>
                    </a:ext>
                  </a:extLst>
                </a:gridCol>
                <a:gridCol w="587716">
                  <a:extLst>
                    <a:ext uri="{9D8B030D-6E8A-4147-A177-3AD203B41FA5}">
                      <a16:colId xmlns:a16="http://schemas.microsoft.com/office/drawing/2014/main" val="2977295439"/>
                    </a:ext>
                  </a:extLst>
                </a:gridCol>
              </a:tblGrid>
              <a:tr h="197382">
                <a:tc>
                  <a:txBody>
                    <a:bodyPr/>
                    <a:lstStyle/>
                    <a:p>
                      <a:pPr algn="ctr" fontAlgn="b"/>
                      <a:r>
                        <a:rPr lang="pl-PL" sz="700" b="1" i="0" u="none" strike="noStrike" dirty="0">
                          <a:solidFill>
                            <a:srgbClr val="000000"/>
                          </a:solidFill>
                          <a:effectLst/>
                          <a:latin typeface="Calibri" panose="020F0502020204030204" pitchFamily="34" charset="0"/>
                        </a:rPr>
                        <a:t> </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styczeń </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luty</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marzec</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kwiecień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maj</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czerwiec</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lipiec</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sierpień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wrzesień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październik</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listopad</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grudzień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Suma</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extLst>
                  <a:ext uri="{0D108BD9-81ED-4DB2-BD59-A6C34878D82A}">
                    <a16:rowId xmlns:a16="http://schemas.microsoft.com/office/drawing/2014/main" val="9435042"/>
                  </a:ext>
                </a:extLst>
              </a:tr>
              <a:tr h="293620">
                <a:tc>
                  <a:txBody>
                    <a:bodyPr/>
                    <a:lstStyle/>
                    <a:p>
                      <a:pPr algn="ctr" fontAlgn="ctr"/>
                      <a:r>
                        <a:rPr lang="pl-PL" sz="900" b="1" i="0" u="none" strike="noStrike" dirty="0">
                          <a:solidFill>
                            <a:srgbClr val="000000"/>
                          </a:solidFill>
                          <a:effectLst/>
                          <a:latin typeface="Calibri" panose="020F0502020204030204" pitchFamily="34" charset="0"/>
                        </a:rPr>
                        <a:t>Dolnośląskie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531990355"/>
                  </a:ext>
                </a:extLst>
              </a:tr>
              <a:tr h="195016">
                <a:tc>
                  <a:txBody>
                    <a:bodyPr/>
                    <a:lstStyle/>
                    <a:p>
                      <a:pPr algn="ctr" fontAlgn="ctr"/>
                      <a:r>
                        <a:rPr lang="pl-PL" sz="900" b="1" i="0" u="none" strike="noStrike" dirty="0">
                          <a:solidFill>
                            <a:srgbClr val="000000"/>
                          </a:solidFill>
                          <a:effectLst/>
                          <a:latin typeface="Calibri" panose="020F0502020204030204" pitchFamily="34" charset="0"/>
                        </a:rPr>
                        <a:t>Kujawsko-pomorskie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507887715"/>
                  </a:ext>
                </a:extLst>
              </a:tr>
              <a:tr h="195016">
                <a:tc>
                  <a:txBody>
                    <a:bodyPr/>
                    <a:lstStyle/>
                    <a:p>
                      <a:pPr algn="ctr" fontAlgn="ctr"/>
                      <a:r>
                        <a:rPr lang="pl-PL" sz="900" b="1" i="0" u="none" strike="noStrike" dirty="0">
                          <a:solidFill>
                            <a:srgbClr val="000000"/>
                          </a:solidFill>
                          <a:effectLst/>
                          <a:latin typeface="Calibri" panose="020F0502020204030204" pitchFamily="34" charset="0"/>
                        </a:rPr>
                        <a:t>Lubelskie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210272817"/>
                  </a:ext>
                </a:extLst>
              </a:tr>
              <a:tr h="195016">
                <a:tc>
                  <a:txBody>
                    <a:bodyPr/>
                    <a:lstStyle/>
                    <a:p>
                      <a:pPr algn="ctr" fontAlgn="ctr"/>
                      <a:r>
                        <a:rPr lang="pl-PL" sz="900" b="1" i="0" u="none" strike="noStrike" dirty="0">
                          <a:solidFill>
                            <a:srgbClr val="000000"/>
                          </a:solidFill>
                          <a:effectLst/>
                          <a:latin typeface="Calibri" panose="020F0502020204030204" pitchFamily="34" charset="0"/>
                        </a:rPr>
                        <a:t>Lubuskie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624754482"/>
                  </a:ext>
                </a:extLst>
              </a:tr>
              <a:tr h="195016">
                <a:tc>
                  <a:txBody>
                    <a:bodyPr/>
                    <a:lstStyle/>
                    <a:p>
                      <a:pPr algn="ctr" fontAlgn="ctr"/>
                      <a:r>
                        <a:rPr lang="pl-PL" sz="900" b="1" i="0" u="none" strike="noStrike" dirty="0">
                          <a:solidFill>
                            <a:srgbClr val="000000"/>
                          </a:solidFill>
                          <a:effectLst/>
                          <a:latin typeface="Calibri" panose="020F0502020204030204" pitchFamily="34" charset="0"/>
                        </a:rPr>
                        <a:t>Łódzkie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101990098"/>
                  </a:ext>
                </a:extLst>
              </a:tr>
              <a:tr h="195016">
                <a:tc>
                  <a:txBody>
                    <a:bodyPr/>
                    <a:lstStyle/>
                    <a:p>
                      <a:pPr algn="ctr" fontAlgn="ctr"/>
                      <a:r>
                        <a:rPr lang="pl-PL" sz="900" b="1" i="0" u="none" strike="noStrike" dirty="0">
                          <a:solidFill>
                            <a:srgbClr val="000000"/>
                          </a:solidFill>
                          <a:effectLst/>
                          <a:latin typeface="Calibri" panose="020F0502020204030204" pitchFamily="34" charset="0"/>
                        </a:rPr>
                        <a:t>Małopolskie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87458348"/>
                  </a:ext>
                </a:extLst>
              </a:tr>
              <a:tr h="195016">
                <a:tc>
                  <a:txBody>
                    <a:bodyPr/>
                    <a:lstStyle/>
                    <a:p>
                      <a:pPr algn="ctr" fontAlgn="ctr"/>
                      <a:r>
                        <a:rPr lang="pl-PL" sz="900" b="1" i="0" u="none" strike="noStrike" dirty="0">
                          <a:solidFill>
                            <a:srgbClr val="000000"/>
                          </a:solidFill>
                          <a:effectLst/>
                          <a:latin typeface="Calibri" panose="020F0502020204030204" pitchFamily="34" charset="0"/>
                        </a:rPr>
                        <a:t>Mazowieckie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813943332"/>
                  </a:ext>
                </a:extLst>
              </a:tr>
              <a:tr h="195016">
                <a:tc>
                  <a:txBody>
                    <a:bodyPr/>
                    <a:lstStyle/>
                    <a:p>
                      <a:pPr algn="ctr" fontAlgn="ctr"/>
                      <a:r>
                        <a:rPr lang="pl-PL" sz="900" b="1" i="0" u="none" strike="noStrike" dirty="0">
                          <a:solidFill>
                            <a:srgbClr val="000000"/>
                          </a:solidFill>
                          <a:effectLst/>
                          <a:latin typeface="Calibri" panose="020F0502020204030204" pitchFamily="34" charset="0"/>
                        </a:rPr>
                        <a:t>Opolskie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563362957"/>
                  </a:ext>
                </a:extLst>
              </a:tr>
              <a:tr h="195016">
                <a:tc>
                  <a:txBody>
                    <a:bodyPr/>
                    <a:lstStyle/>
                    <a:p>
                      <a:pPr algn="ctr" fontAlgn="ctr"/>
                      <a:r>
                        <a:rPr lang="pl-PL" sz="900" b="1" i="0" u="none" strike="noStrike" dirty="0">
                          <a:solidFill>
                            <a:srgbClr val="000000"/>
                          </a:solidFill>
                          <a:effectLst/>
                          <a:latin typeface="Calibri" panose="020F0502020204030204" pitchFamily="34" charset="0"/>
                        </a:rPr>
                        <a:t>Podkarpackie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569962623"/>
                  </a:ext>
                </a:extLst>
              </a:tr>
              <a:tr h="195016">
                <a:tc>
                  <a:txBody>
                    <a:bodyPr/>
                    <a:lstStyle/>
                    <a:p>
                      <a:pPr algn="ctr" fontAlgn="ctr"/>
                      <a:r>
                        <a:rPr lang="pl-PL" sz="900" b="1" i="0" u="none" strike="noStrike" dirty="0">
                          <a:solidFill>
                            <a:srgbClr val="000000"/>
                          </a:solidFill>
                          <a:effectLst/>
                          <a:latin typeface="Calibri" panose="020F0502020204030204" pitchFamily="34" charset="0"/>
                        </a:rPr>
                        <a:t>Podlaskie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4050381941"/>
                  </a:ext>
                </a:extLst>
              </a:tr>
              <a:tr h="195016">
                <a:tc>
                  <a:txBody>
                    <a:bodyPr/>
                    <a:lstStyle/>
                    <a:p>
                      <a:pPr algn="ctr" fontAlgn="ctr"/>
                      <a:r>
                        <a:rPr lang="pl-PL" sz="900" b="1" i="0" u="none" strike="noStrike" dirty="0">
                          <a:solidFill>
                            <a:srgbClr val="000000"/>
                          </a:solidFill>
                          <a:effectLst/>
                          <a:latin typeface="Calibri" panose="020F0502020204030204" pitchFamily="34" charset="0"/>
                        </a:rPr>
                        <a:t>Pomorskie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4274481065"/>
                  </a:ext>
                </a:extLst>
              </a:tr>
              <a:tr h="195016">
                <a:tc>
                  <a:txBody>
                    <a:bodyPr/>
                    <a:lstStyle/>
                    <a:p>
                      <a:pPr algn="ctr" fontAlgn="ctr"/>
                      <a:r>
                        <a:rPr lang="pl-PL" sz="900" b="1" i="0" u="none" strike="noStrike" dirty="0">
                          <a:solidFill>
                            <a:srgbClr val="000000"/>
                          </a:solidFill>
                          <a:effectLst/>
                          <a:latin typeface="Calibri" panose="020F0502020204030204" pitchFamily="34" charset="0"/>
                        </a:rPr>
                        <a:t>Śląskie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981843785"/>
                  </a:ext>
                </a:extLst>
              </a:tr>
              <a:tr h="195016">
                <a:tc>
                  <a:txBody>
                    <a:bodyPr/>
                    <a:lstStyle/>
                    <a:p>
                      <a:pPr algn="ctr" fontAlgn="ctr"/>
                      <a:r>
                        <a:rPr lang="pl-PL" sz="900" b="1" i="0" u="none" strike="noStrike" dirty="0">
                          <a:solidFill>
                            <a:srgbClr val="000000"/>
                          </a:solidFill>
                          <a:effectLst/>
                          <a:latin typeface="Calibri" panose="020F0502020204030204" pitchFamily="34" charset="0"/>
                        </a:rPr>
                        <a:t>Świętokrzyskie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52359058"/>
                  </a:ext>
                </a:extLst>
              </a:tr>
              <a:tr h="195016">
                <a:tc>
                  <a:txBody>
                    <a:bodyPr/>
                    <a:lstStyle/>
                    <a:p>
                      <a:pPr algn="ctr" fontAlgn="ctr"/>
                      <a:r>
                        <a:rPr lang="pl-PL" sz="900" b="1" i="0" u="none" strike="noStrike" dirty="0">
                          <a:solidFill>
                            <a:srgbClr val="000000"/>
                          </a:solidFill>
                          <a:effectLst/>
                          <a:latin typeface="Calibri" panose="020F0502020204030204" pitchFamily="34" charset="0"/>
                        </a:rPr>
                        <a:t>Warmińsko-mazurskie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592664761"/>
                  </a:ext>
                </a:extLst>
              </a:tr>
              <a:tr h="195016">
                <a:tc>
                  <a:txBody>
                    <a:bodyPr/>
                    <a:lstStyle/>
                    <a:p>
                      <a:pPr algn="ctr" fontAlgn="ctr"/>
                      <a:r>
                        <a:rPr lang="pl-PL" sz="900" b="1" i="0" u="none" strike="noStrike" dirty="0">
                          <a:solidFill>
                            <a:srgbClr val="000000"/>
                          </a:solidFill>
                          <a:effectLst/>
                          <a:latin typeface="Calibri" panose="020F0502020204030204" pitchFamily="34" charset="0"/>
                        </a:rPr>
                        <a:t>Wielkopolskie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642978016"/>
                  </a:ext>
                </a:extLst>
              </a:tr>
              <a:tr h="195016">
                <a:tc>
                  <a:txBody>
                    <a:bodyPr/>
                    <a:lstStyle/>
                    <a:p>
                      <a:pPr algn="ctr" fontAlgn="ctr"/>
                      <a:r>
                        <a:rPr lang="pl-PL" sz="900" b="1" i="0" u="none" strike="noStrike" dirty="0">
                          <a:solidFill>
                            <a:srgbClr val="000000"/>
                          </a:solidFill>
                          <a:effectLst/>
                          <a:latin typeface="Calibri" panose="020F0502020204030204" pitchFamily="34" charset="0"/>
                        </a:rPr>
                        <a:t>Zachodniopomorskie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852581865"/>
                  </a:ext>
                </a:extLst>
              </a:tr>
              <a:tr h="187215">
                <a:tc>
                  <a:txBody>
                    <a:bodyPr/>
                    <a:lstStyle/>
                    <a:p>
                      <a:pPr algn="ctr" fontAlgn="b"/>
                      <a:r>
                        <a:rPr lang="pl-PL" sz="900" b="1" i="0" u="none" strike="noStrike" dirty="0">
                          <a:solidFill>
                            <a:srgbClr val="000000"/>
                          </a:solidFill>
                          <a:effectLst/>
                          <a:latin typeface="Calibri" panose="020F0502020204030204" pitchFamily="34" charset="0"/>
                        </a:rPr>
                        <a:t>Suma</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672271749"/>
                  </a:ext>
                </a:extLst>
              </a:tr>
            </a:tbl>
          </a:graphicData>
        </a:graphic>
      </p:graphicFrame>
    </p:spTree>
    <p:extLst>
      <p:ext uri="{BB962C8B-B14F-4D97-AF65-F5344CB8AC3E}">
        <p14:creationId xmlns:p14="http://schemas.microsoft.com/office/powerpoint/2010/main" val="1256775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43</a:t>
            </a:r>
          </a:p>
        </p:txBody>
      </p:sp>
      <p:pic>
        <p:nvPicPr>
          <p:cNvPr id="14" name="Obraz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5" y="6180983"/>
            <a:ext cx="1547861" cy="480107"/>
          </a:xfrm>
          <a:prstGeom prst="rect">
            <a:avLst/>
          </a:prstGeom>
        </p:spPr>
      </p:pic>
      <mc:AlternateContent xmlns:mc="http://schemas.openxmlformats.org/markup-compatibility/2006" xmlns:a14="http://schemas.microsoft.com/office/drawing/2010/main">
        <mc:Choice Requires="a14">
          <p:sp>
            <p:nvSpPr>
              <p:cNvPr id="15" name="Symbol zastępczy zawartości 2"/>
              <p:cNvSpPr txBox="1">
                <a:spLocks/>
              </p:cNvSpPr>
              <p:nvPr/>
            </p:nvSpPr>
            <p:spPr>
              <a:xfrm>
                <a:off x="147031" y="1196111"/>
                <a:ext cx="8477865" cy="52864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lgn="just">
                  <a:buNone/>
                  <a:defRPr/>
                </a:pPr>
                <a:endParaRPr lang="pl-PL" sz="1600" dirty="0">
                  <a:latin typeface="Fira Sans" panose="020B0503050000020004" pitchFamily="34" charset="0"/>
                  <a:ea typeface="Fira Sans" panose="020B0503050000020004" pitchFamily="34" charset="0"/>
                </a:endParaRPr>
              </a:p>
              <a:p>
                <a:pPr marL="9525" indent="0" algn="just">
                  <a:buNone/>
                  <a:defRPr/>
                </a:pPr>
                <a:r>
                  <a:rPr lang="pl-PL" sz="1600" dirty="0">
                    <a:latin typeface="Fira Sans" panose="020B0503050000020004" pitchFamily="34" charset="0"/>
                    <a:ea typeface="Fira Sans" panose="020B0503050000020004" pitchFamily="34" charset="0"/>
                  </a:rPr>
                  <a:t>Poszukujemy nieznanych wartości wojewódzkich w poszczególnych miesiącach. Okazuje się, że ze względu na różne pochodzenie źródeł danych wartość ogólnopolska nie jest taka sama w obu źródłach, ale różnica jest nieznaczna. Zatem to nie jest problem typowego </a:t>
                </a:r>
                <a:r>
                  <a:rPr lang="pl-PL" sz="1600" dirty="0" err="1">
                    <a:latin typeface="Fira Sans" panose="020B0503050000020004" pitchFamily="34" charset="0"/>
                    <a:ea typeface="Fira Sans" panose="020B0503050000020004" pitchFamily="34" charset="0"/>
                  </a:rPr>
                  <a:t>benchmarkingu</a:t>
                </a:r>
                <a:r>
                  <a:rPr lang="pl-PL" sz="1600" dirty="0">
                    <a:latin typeface="Fira Sans" panose="020B0503050000020004" pitchFamily="34" charset="0"/>
                    <a:ea typeface="Fira Sans" panose="020B0503050000020004" pitchFamily="34" charset="0"/>
                  </a:rPr>
                  <a:t>. Zdefiniowano funkcję celu opartą na metodzie najmniejszych kwadratów. </a:t>
                </a:r>
              </a:p>
              <a:p>
                <a:pPr marL="9525" indent="0" algn="just">
                  <a:buNone/>
                  <a:defRPr/>
                </a:pPr>
                <a:endParaRPr lang="pl-PL" sz="1600" b="1" dirty="0">
                  <a:solidFill>
                    <a:srgbClr val="002060"/>
                  </a:solidFill>
                  <a:latin typeface="Fira Sans" panose="020B0503050000020004" pitchFamily="34" charset="0"/>
                  <a:ea typeface="Fira Sans" panose="020B0503050000020004" pitchFamily="34" charset="0"/>
                </a:endParaRPr>
              </a:p>
              <a:p>
                <a:pPr marL="9525" indent="0">
                  <a:buNone/>
                  <a:defRPr/>
                </a:pPr>
                <a:endParaRPr lang="pl-PL" sz="2000" b="1" dirty="0">
                  <a:solidFill>
                    <a:srgbClr val="002060"/>
                  </a:solidFill>
                  <a:latin typeface="Fira Sans" panose="020B0503050000020004" pitchFamily="34" charset="0"/>
                  <a:ea typeface="Fira Sans" panose="020B0503050000020004" pitchFamily="34" charset="0"/>
                </a:endParaRPr>
              </a:p>
              <a:p>
                <a:pPr marL="9525" indent="0" algn="just">
                  <a:buNone/>
                  <a:defRPr/>
                </a:pPr>
                <a:endParaRPr lang="pl-PL" sz="1600" b="1" dirty="0">
                  <a:solidFill>
                    <a:srgbClr val="002060"/>
                  </a:solidFill>
                  <a:latin typeface="Fira Sans" panose="020B0503050000020004" pitchFamily="34" charset="0"/>
                  <a:ea typeface="Fira Sans" panose="020B0503050000020004" pitchFamily="34" charset="0"/>
                </a:endParaRPr>
              </a:p>
              <a:p>
                <a:pPr marL="752475" lvl="1" indent="-285750">
                  <a:lnSpc>
                    <a:spcPct val="100000"/>
                  </a:lnSpc>
                  <a:spcBef>
                    <a:spcPts val="1200"/>
                  </a:spcBef>
                  <a:buClr>
                    <a:schemeClr val="tx1"/>
                  </a:buClr>
                  <a:buFont typeface="Wingdings" panose="05000000000000000000" pitchFamily="2" charset="2"/>
                  <a:buChar char="§"/>
                  <a:defRPr/>
                </a:pPr>
                <a:r>
                  <a:rPr lang="pl-PL" sz="1600" dirty="0">
                    <a:latin typeface="Fira Sans" panose="020B0503050000020004" pitchFamily="34" charset="0"/>
                    <a:ea typeface="Fira Sans" panose="020B0503050000020004" pitchFamily="34" charset="0"/>
                    <a:cs typeface="Arial" panose="020B0604020202020204" pitchFamily="34" charset="0"/>
                  </a:rPr>
                  <a:t> </a:t>
                </a:r>
                <a14:m>
                  <m:oMath xmlns:m="http://schemas.openxmlformats.org/officeDocument/2006/math">
                    <m:sSub>
                      <m:sSubPr>
                        <m:ctrlPr>
                          <a:rPr lang="pl-PL" sz="1600" i="1">
                            <a:latin typeface="Cambria Math" panose="02040503050406030204" pitchFamily="18" charset="0"/>
                          </a:rPr>
                        </m:ctrlPr>
                      </m:sSubPr>
                      <m:e>
                        <m:r>
                          <a:rPr lang="pl-PL" sz="1600" i="1">
                            <a:latin typeface="Cambria Math" panose="02040503050406030204" pitchFamily="18" charset="0"/>
                          </a:rPr>
                          <m:t>𝑟</m:t>
                        </m:r>
                      </m:e>
                      <m:sub>
                        <m:r>
                          <a:rPr lang="pl-PL" sz="1600" i="1">
                            <a:latin typeface="Cambria Math" panose="02040503050406030204" pitchFamily="18" charset="0"/>
                          </a:rPr>
                          <m:t>𝑖</m:t>
                        </m:r>
                      </m:sub>
                    </m:sSub>
                  </m:oMath>
                </a14:m>
                <a:r>
                  <a:rPr lang="pl-PL" sz="1600" dirty="0">
                    <a:latin typeface="Fira Sans" panose="020B0503050000020004" pitchFamily="34" charset="0"/>
                    <a:ea typeface="Fira Sans" panose="020B0503050000020004" pitchFamily="34" charset="0"/>
                    <a:cs typeface="Arial" panose="020B0604020202020204" pitchFamily="34" charset="0"/>
                  </a:rPr>
                  <a:t> to zadana suma i-tego wiersza (</a:t>
                </a:r>
                <a:r>
                  <a:rPr lang="pl-PL" sz="1600" dirty="0">
                    <a:highlight>
                      <a:srgbClr val="0080C7"/>
                    </a:highlight>
                    <a:latin typeface="Fira Sans" panose="020B0503050000020004" pitchFamily="34" charset="0"/>
                    <a:ea typeface="Fira Sans" panose="020B0503050000020004" pitchFamily="34" charset="0"/>
                    <a:cs typeface="Arial" panose="020B0604020202020204" pitchFamily="34" charset="0"/>
                  </a:rPr>
                  <a:t>województwa</a:t>
                </a:r>
                <a:r>
                  <a:rPr lang="pl-PL" sz="1600" dirty="0">
                    <a:latin typeface="Fira Sans" panose="020B0503050000020004" pitchFamily="34" charset="0"/>
                    <a:ea typeface="Fira Sans" panose="020B0503050000020004" pitchFamily="34" charset="0"/>
                    <a:cs typeface="Arial" panose="020B0604020202020204" pitchFamily="34" charset="0"/>
                  </a:rPr>
                  <a:t>)</a:t>
                </a:r>
              </a:p>
              <a:p>
                <a:pPr marL="822325" lvl="1" indent="-355600">
                  <a:lnSpc>
                    <a:spcPct val="100000"/>
                  </a:lnSpc>
                  <a:spcBef>
                    <a:spcPts val="0"/>
                  </a:spcBef>
                  <a:buClr>
                    <a:schemeClr val="tx1"/>
                  </a:buClr>
                  <a:buFont typeface="Wingdings" panose="05000000000000000000" pitchFamily="2" charset="2"/>
                  <a:buChar char="§"/>
                  <a:defRPr/>
                </a:pPr>
                <a14:m>
                  <m:oMath xmlns:m="http://schemas.openxmlformats.org/officeDocument/2006/math">
                    <m:sSub>
                      <m:sSubPr>
                        <m:ctrlPr>
                          <a:rPr lang="pl-PL" sz="1600" i="1">
                            <a:latin typeface="Cambria Math" panose="02040503050406030204" pitchFamily="18" charset="0"/>
                          </a:rPr>
                        </m:ctrlPr>
                      </m:sSubPr>
                      <m:e>
                        <m:r>
                          <a:rPr lang="pl-PL" sz="1600" i="1">
                            <a:latin typeface="Cambria Math" panose="02040503050406030204" pitchFamily="18" charset="0"/>
                          </a:rPr>
                          <m:t>𝑐</m:t>
                        </m:r>
                      </m:e>
                      <m:sub>
                        <m:r>
                          <a:rPr lang="pl-PL" sz="1600" i="1">
                            <a:latin typeface="Cambria Math" panose="02040503050406030204" pitchFamily="18" charset="0"/>
                          </a:rPr>
                          <m:t>𝑗</m:t>
                        </m:r>
                      </m:sub>
                    </m:sSub>
                  </m:oMath>
                </a14:m>
                <a:r>
                  <a:rPr lang="pl-PL" sz="1600" dirty="0">
                    <a:latin typeface="Fira Sans" panose="020B0503050000020004" pitchFamily="34" charset="0"/>
                    <a:ea typeface="Fira Sans" panose="020B0503050000020004" pitchFamily="34" charset="0"/>
                    <a:cs typeface="Arial" panose="020B0604020202020204" pitchFamily="34" charset="0"/>
                  </a:rPr>
                  <a:t> to zadana suma j-tej kolumny (</a:t>
                </a:r>
                <a:r>
                  <a:rPr lang="pl-PL" sz="1600" dirty="0">
                    <a:highlight>
                      <a:srgbClr val="FF0000"/>
                    </a:highlight>
                    <a:latin typeface="Fira Sans" panose="020B0503050000020004" pitchFamily="34" charset="0"/>
                    <a:ea typeface="Fira Sans" panose="020B0503050000020004" pitchFamily="34" charset="0"/>
                    <a:cs typeface="Arial" panose="020B0604020202020204" pitchFamily="34" charset="0"/>
                  </a:rPr>
                  <a:t>miesiące</a:t>
                </a:r>
                <a:r>
                  <a:rPr lang="pl-PL" sz="1600" dirty="0">
                    <a:latin typeface="Fira Sans" panose="020B0503050000020004" pitchFamily="34" charset="0"/>
                    <a:ea typeface="Fira Sans" panose="020B0503050000020004" pitchFamily="34" charset="0"/>
                    <a:cs typeface="Arial" panose="020B0604020202020204" pitchFamily="34" charset="0"/>
                  </a:rPr>
                  <a:t>)</a:t>
                </a:r>
              </a:p>
              <a:p>
                <a:pPr marL="822325" lvl="1" indent="-355600">
                  <a:lnSpc>
                    <a:spcPct val="100000"/>
                  </a:lnSpc>
                  <a:spcBef>
                    <a:spcPts val="0"/>
                  </a:spcBef>
                  <a:buClr>
                    <a:schemeClr val="tx1"/>
                  </a:buClr>
                  <a:buFont typeface="Wingdings" panose="05000000000000000000" pitchFamily="2" charset="2"/>
                  <a:buChar char="§"/>
                  <a:defRPr/>
                </a:pPr>
                <a14:m>
                  <m:oMath xmlns:m="http://schemas.openxmlformats.org/officeDocument/2006/math">
                    <m:r>
                      <a:rPr lang="pl-PL" sz="1600" b="0" i="1" smtClean="0">
                        <a:latin typeface="Cambria Math" panose="02040503050406030204" pitchFamily="18" charset="0"/>
                      </a:rPr>
                      <m:t>𝐴</m:t>
                    </m:r>
                    <m:r>
                      <a:rPr lang="pl-PL" sz="1600" b="0" i="1" smtClean="0">
                        <a:latin typeface="Cambria Math" panose="02040503050406030204" pitchFamily="18" charset="0"/>
                      </a:rPr>
                      <m:t>=</m:t>
                    </m:r>
                    <m:sSub>
                      <m:sSubPr>
                        <m:ctrlPr>
                          <a:rPr lang="pl-PL" sz="1600" b="0" i="1" smtClean="0">
                            <a:latin typeface="Cambria Math" panose="02040503050406030204" pitchFamily="18" charset="0"/>
                          </a:rPr>
                        </m:ctrlPr>
                      </m:sSubPr>
                      <m:e>
                        <m:d>
                          <m:dPr>
                            <m:begChr m:val="["/>
                            <m:endChr m:val="]"/>
                            <m:ctrlPr>
                              <a:rPr lang="pl-PL" sz="1600" b="0" i="1" smtClean="0">
                                <a:latin typeface="Cambria Math" panose="02040503050406030204" pitchFamily="18" charset="0"/>
                              </a:rPr>
                            </m:ctrlPr>
                          </m:dPr>
                          <m:e>
                            <m:sSub>
                              <m:sSubPr>
                                <m:ctrlPr>
                                  <a:rPr lang="pl-PL" sz="1600" i="1">
                                    <a:latin typeface="Cambria Math" panose="02040503050406030204" pitchFamily="18" charset="0"/>
                                  </a:rPr>
                                </m:ctrlPr>
                              </m:sSubPr>
                              <m:e>
                                <m:r>
                                  <a:rPr lang="pl-PL" sz="1600" i="1">
                                    <a:latin typeface="Cambria Math" panose="02040503050406030204" pitchFamily="18" charset="0"/>
                                  </a:rPr>
                                  <m:t>𝐴</m:t>
                                </m:r>
                              </m:e>
                              <m:sub>
                                <m:r>
                                  <a:rPr lang="pl-PL" sz="1600" i="1">
                                    <a:latin typeface="Cambria Math" panose="02040503050406030204" pitchFamily="18" charset="0"/>
                                  </a:rPr>
                                  <m:t>𝑖𝑗</m:t>
                                </m:r>
                              </m:sub>
                            </m:sSub>
                          </m:e>
                        </m:d>
                      </m:e>
                      <m:sub>
                        <m:r>
                          <a:rPr lang="pl-PL" sz="1600" i="1">
                            <a:latin typeface="Cambria Math" panose="02040503050406030204" pitchFamily="18" charset="0"/>
                          </a:rPr>
                          <m:t>𝑛</m:t>
                        </m:r>
                        <m:r>
                          <a:rPr lang="pl-PL" sz="1600" i="1">
                            <a:latin typeface="Cambria Math" panose="02040503050406030204" pitchFamily="18" charset="0"/>
                          </a:rPr>
                          <m:t>×</m:t>
                        </m:r>
                        <m:r>
                          <a:rPr lang="pl-PL" sz="1600" b="0" i="1" smtClean="0">
                            <a:latin typeface="Cambria Math" panose="02040503050406030204" pitchFamily="18" charset="0"/>
                          </a:rPr>
                          <m:t>𝑚</m:t>
                        </m:r>
                      </m:sub>
                    </m:sSub>
                  </m:oMath>
                </a14:m>
                <a:r>
                  <a:rPr lang="pl-PL" sz="1600" dirty="0">
                    <a:latin typeface="Fira Sans" panose="020B0503050000020004" pitchFamily="34" charset="0"/>
                    <a:ea typeface="Fira Sans" panose="020B0503050000020004" pitchFamily="34" charset="0"/>
                  </a:rPr>
                  <a:t> to macierz </a:t>
                </a:r>
                <a:r>
                  <a:rPr lang="pl-PL" sz="1600" dirty="0">
                    <a:latin typeface="Fira Sans" panose="020B0503050000020004" pitchFamily="34" charset="0"/>
                    <a:ea typeface="Fira Sans" panose="020B0503050000020004" pitchFamily="34" charset="0"/>
                    <a:cs typeface="Arial" panose="020B0604020202020204" pitchFamily="34" charset="0"/>
                  </a:rPr>
                  <a:t>o wymiarach </a:t>
                </a:r>
                <a14:m>
                  <m:oMath xmlns:m="http://schemas.openxmlformats.org/officeDocument/2006/math">
                    <m:r>
                      <a:rPr lang="pl-PL" sz="1600" i="1" dirty="0" smtClean="0">
                        <a:latin typeface="Cambria Math" panose="02040503050406030204" pitchFamily="18" charset="0"/>
                        <a:ea typeface="Fira Sans" panose="020B0503050000020004" pitchFamily="34" charset="0"/>
                        <a:cs typeface="Arial" panose="020B0604020202020204" pitchFamily="34" charset="0"/>
                      </a:rPr>
                      <m:t>𝑛</m:t>
                    </m:r>
                    <m:r>
                      <a:rPr lang="pl-PL" sz="1600" i="1" dirty="0" smtClean="0">
                        <a:latin typeface="Cambria Math" panose="02040503050406030204" pitchFamily="18" charset="0"/>
                        <a:ea typeface="Fira Sans" panose="020B0503050000020004" pitchFamily="34" charset="0"/>
                        <a:cs typeface="Arial" panose="020B0604020202020204" pitchFamily="34" charset="0"/>
                      </a:rPr>
                      <m:t> </m:t>
                    </m:r>
                    <m:r>
                      <a:rPr lang="pl-PL" sz="1600" i="1" dirty="0" smtClean="0">
                        <a:latin typeface="Cambria Math" panose="02040503050406030204" pitchFamily="18" charset="0"/>
                        <a:ea typeface="Fira Sans" panose="020B0503050000020004" pitchFamily="34" charset="0"/>
                        <a:cs typeface="Arial" panose="020B0604020202020204" pitchFamily="34" charset="0"/>
                      </a:rPr>
                      <m:t>𝑥</m:t>
                    </m:r>
                    <m:r>
                      <a:rPr lang="pl-PL" sz="1600" i="1" dirty="0" smtClean="0">
                        <a:latin typeface="Cambria Math" panose="02040503050406030204" pitchFamily="18" charset="0"/>
                        <a:ea typeface="Fira Sans" panose="020B0503050000020004" pitchFamily="34" charset="0"/>
                        <a:cs typeface="Arial" panose="020B0604020202020204" pitchFamily="34" charset="0"/>
                      </a:rPr>
                      <m:t> </m:t>
                    </m:r>
                    <m:r>
                      <a:rPr lang="pl-PL" sz="1600" i="1" dirty="0" smtClean="0">
                        <a:latin typeface="Cambria Math" panose="02040503050406030204" pitchFamily="18" charset="0"/>
                        <a:ea typeface="Fira Sans" panose="020B0503050000020004" pitchFamily="34" charset="0"/>
                        <a:cs typeface="Arial" panose="020B0604020202020204" pitchFamily="34" charset="0"/>
                      </a:rPr>
                      <m:t>𝑚</m:t>
                    </m:r>
                  </m:oMath>
                </a14:m>
                <a:r>
                  <a:rPr lang="pl-PL" sz="1600" dirty="0">
                    <a:latin typeface="Fira Sans" panose="020B0503050000020004" pitchFamily="34" charset="0"/>
                    <a:ea typeface="Fira Sans" panose="020B0503050000020004" pitchFamily="34" charset="0"/>
                  </a:rPr>
                  <a:t> poszukiwanych wartości.</a:t>
                </a:r>
              </a:p>
              <a:p>
                <a:pPr marL="466725" lvl="1" indent="0">
                  <a:lnSpc>
                    <a:spcPct val="100000"/>
                  </a:lnSpc>
                  <a:spcBef>
                    <a:spcPts val="0"/>
                  </a:spcBef>
                  <a:buClr>
                    <a:schemeClr val="tx1"/>
                  </a:buClr>
                  <a:buNone/>
                  <a:defRPr/>
                </a:pPr>
                <a:endParaRPr lang="pl-PL" sz="1600" dirty="0">
                  <a:latin typeface="Fira Sans" panose="020B0503050000020004" pitchFamily="34" charset="0"/>
                  <a:ea typeface="Fira Sans" panose="020B0503050000020004" pitchFamily="34" charset="0"/>
                </a:endParaRPr>
              </a:p>
              <a:p>
                <a:pPr marL="466725" lvl="1" indent="0">
                  <a:lnSpc>
                    <a:spcPct val="100000"/>
                  </a:lnSpc>
                  <a:spcBef>
                    <a:spcPts val="0"/>
                  </a:spcBef>
                  <a:buClr>
                    <a:schemeClr val="tx1"/>
                  </a:buClr>
                  <a:buNone/>
                  <a:defRPr/>
                </a:pPr>
                <a:endParaRPr lang="pl-PL" sz="1600" b="1" dirty="0">
                  <a:solidFill>
                    <a:srgbClr val="002060"/>
                  </a:solidFill>
                  <a:latin typeface="Fira Sans" panose="020B0503050000020004" pitchFamily="34" charset="0"/>
                  <a:ea typeface="Fira Sans" panose="020B0503050000020004" pitchFamily="34" charset="0"/>
                </a:endParaRPr>
              </a:p>
              <a:p>
                <a:pPr marL="466725" lvl="1" indent="0">
                  <a:lnSpc>
                    <a:spcPct val="100000"/>
                  </a:lnSpc>
                  <a:spcBef>
                    <a:spcPts val="0"/>
                  </a:spcBef>
                  <a:buClr>
                    <a:schemeClr val="tx1"/>
                  </a:buClr>
                  <a:buNone/>
                  <a:defRPr/>
                </a:pPr>
                <a:endParaRPr lang="pl-PL" sz="1600" b="1" dirty="0">
                  <a:solidFill>
                    <a:srgbClr val="002060"/>
                  </a:solidFill>
                  <a:latin typeface="Fira Sans" panose="020B0503050000020004" pitchFamily="34" charset="0"/>
                  <a:ea typeface="Fira Sans" panose="020B0503050000020004" pitchFamily="34" charset="0"/>
                </a:endParaRPr>
              </a:p>
            </p:txBody>
          </p:sp>
        </mc:Choice>
        <mc:Fallback xmlns="">
          <p:sp>
            <p:nvSpPr>
              <p:cNvPr id="15" name="Symbol zastępczy zawartości 2"/>
              <p:cNvSpPr txBox="1">
                <a:spLocks noRot="1" noChangeAspect="1" noMove="1" noResize="1" noEditPoints="1" noAdjustHandles="1" noChangeArrowheads="1" noChangeShapeType="1" noTextEdit="1"/>
              </p:cNvSpPr>
              <p:nvPr/>
            </p:nvSpPr>
            <p:spPr>
              <a:xfrm>
                <a:off x="147031" y="1196111"/>
                <a:ext cx="8477865" cy="5286412"/>
              </a:xfrm>
              <a:prstGeom prst="rect">
                <a:avLst/>
              </a:prstGeom>
              <a:blipFill>
                <a:blip r:embed="rId3"/>
                <a:stretch>
                  <a:fillRect l="-216" r="-43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 name="Prostokąt 1"/>
              <p:cNvSpPr/>
              <p:nvPr/>
            </p:nvSpPr>
            <p:spPr>
              <a:xfrm>
                <a:off x="1609332" y="2800571"/>
                <a:ext cx="5111464" cy="1038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𝑓</m:t>
                      </m:r>
                      <m:d>
                        <m:dPr>
                          <m:ctrlPr>
                            <a:rPr lang="pl-PL" b="0" i="1" smtClean="0">
                              <a:latin typeface="Cambria Math" panose="02040503050406030204" pitchFamily="18" charset="0"/>
                            </a:rPr>
                          </m:ctrlPr>
                        </m:dPr>
                        <m:e>
                          <m:r>
                            <a:rPr lang="pl-PL" b="0" i="1" smtClean="0">
                              <a:latin typeface="Cambria Math" panose="02040503050406030204" pitchFamily="18" charset="0"/>
                            </a:rPr>
                            <m:t>𝐴</m:t>
                          </m:r>
                        </m:e>
                      </m:d>
                      <m:r>
                        <a:rPr lang="pl-PL" b="0" i="1" smtClean="0">
                          <a:latin typeface="Cambria Math" panose="02040503050406030204" pitchFamily="18" charset="0"/>
                        </a:rPr>
                        <m:t>=</m:t>
                      </m:r>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𝑖</m:t>
                          </m:r>
                          <m:r>
                            <a:rPr lang="pl-PL" i="0">
                              <a:latin typeface="Cambria Math" panose="02040503050406030204" pitchFamily="18" charset="0"/>
                            </a:rPr>
                            <m:t>=1</m:t>
                          </m:r>
                        </m:sub>
                        <m:sup>
                          <m:r>
                            <a:rPr lang="pl-PL" i="1">
                              <a:latin typeface="Cambria Math" panose="02040503050406030204" pitchFamily="18" charset="0"/>
                            </a:rPr>
                            <m:t>𝑛</m:t>
                          </m:r>
                        </m:sup>
                        <m:e>
                          <m:sSup>
                            <m:sSupPr>
                              <m:ctrlPr>
                                <a:rPr lang="pl-PL" i="1">
                                  <a:latin typeface="Cambria Math" panose="02040503050406030204" pitchFamily="18" charset="0"/>
                                </a:rPr>
                              </m:ctrlPr>
                            </m:sSupPr>
                            <m:e>
                              <m:d>
                                <m:dPr>
                                  <m:ctrlPr>
                                    <a:rPr lang="pl-PL" i="1">
                                      <a:latin typeface="Cambria Math" panose="02040503050406030204" pitchFamily="18" charset="0"/>
                                    </a:rPr>
                                  </m:ctrlPr>
                                </m:dPr>
                                <m:e>
                                  <m:sSub>
                                    <m:sSubPr>
                                      <m:ctrlPr>
                                        <a:rPr lang="pl-PL" i="1">
                                          <a:latin typeface="Cambria Math" panose="02040503050406030204" pitchFamily="18" charset="0"/>
                                        </a:rPr>
                                      </m:ctrlPr>
                                    </m:sSubPr>
                                    <m:e>
                                      <m:r>
                                        <a:rPr lang="pl-PL" i="1">
                                          <a:latin typeface="Cambria Math" panose="02040503050406030204" pitchFamily="18" charset="0"/>
                                        </a:rPr>
                                        <m:t>𝑟</m:t>
                                      </m:r>
                                    </m:e>
                                    <m:sub>
                                      <m:r>
                                        <a:rPr lang="pl-PL" i="1">
                                          <a:latin typeface="Cambria Math" panose="02040503050406030204" pitchFamily="18" charset="0"/>
                                        </a:rPr>
                                        <m:t>𝑖</m:t>
                                      </m:r>
                                    </m:sub>
                                  </m:sSub>
                                  <m:r>
                                    <a:rPr lang="pl-PL" i="0">
                                      <a:latin typeface="Cambria Math" panose="02040503050406030204" pitchFamily="18" charset="0"/>
                                    </a:rPr>
                                    <m:t>− </m:t>
                                  </m:r>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𝑗</m:t>
                                      </m:r>
                                      <m:r>
                                        <a:rPr lang="pl-PL" i="0">
                                          <a:latin typeface="Cambria Math" panose="02040503050406030204" pitchFamily="18" charset="0"/>
                                        </a:rPr>
                                        <m:t>=1</m:t>
                                      </m:r>
                                    </m:sub>
                                    <m:sup>
                                      <m:r>
                                        <a:rPr lang="pl-PL" i="1">
                                          <a:latin typeface="Cambria Math" panose="02040503050406030204" pitchFamily="18" charset="0"/>
                                        </a:rPr>
                                        <m:t>𝑚</m:t>
                                      </m:r>
                                    </m:sup>
                                    <m:e>
                                      <m:sSub>
                                        <m:sSubPr>
                                          <m:ctrlPr>
                                            <a:rPr lang="pl-PL" i="1">
                                              <a:latin typeface="Cambria Math" panose="02040503050406030204" pitchFamily="18" charset="0"/>
                                            </a:rPr>
                                          </m:ctrlPr>
                                        </m:sSubPr>
                                        <m:e>
                                          <m:r>
                                            <a:rPr lang="pl-PL" i="1">
                                              <a:latin typeface="Cambria Math" panose="02040503050406030204" pitchFamily="18" charset="0"/>
                                            </a:rPr>
                                            <m:t>𝐴</m:t>
                                          </m:r>
                                        </m:e>
                                        <m:sub>
                                          <m:r>
                                            <a:rPr lang="pl-PL" i="1">
                                              <a:latin typeface="Cambria Math" panose="02040503050406030204" pitchFamily="18" charset="0"/>
                                            </a:rPr>
                                            <m:t>𝑖𝑗</m:t>
                                          </m:r>
                                        </m:sub>
                                      </m:sSub>
                                    </m:e>
                                  </m:nary>
                                </m:e>
                              </m:d>
                            </m:e>
                            <m:sup>
                              <m:r>
                                <a:rPr lang="pl-PL" i="0">
                                  <a:latin typeface="Cambria Math" panose="02040503050406030204" pitchFamily="18" charset="0"/>
                                </a:rPr>
                                <m:t>2</m:t>
                              </m:r>
                            </m:sup>
                          </m:sSup>
                        </m:e>
                      </m:nary>
                      <m:r>
                        <a:rPr lang="pl-PL" i="0">
                          <a:latin typeface="Cambria Math" panose="02040503050406030204" pitchFamily="18" charset="0"/>
                        </a:rPr>
                        <m:t>+ </m:t>
                      </m:r>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𝑗</m:t>
                          </m:r>
                          <m:r>
                            <a:rPr lang="pl-PL" i="0">
                              <a:latin typeface="Cambria Math" panose="02040503050406030204" pitchFamily="18" charset="0"/>
                            </a:rPr>
                            <m:t>=1</m:t>
                          </m:r>
                        </m:sub>
                        <m:sup>
                          <m:r>
                            <a:rPr lang="pl-PL" i="1">
                              <a:latin typeface="Cambria Math" panose="02040503050406030204" pitchFamily="18" charset="0"/>
                            </a:rPr>
                            <m:t>𝑚</m:t>
                          </m:r>
                        </m:sup>
                        <m:e>
                          <m:sSup>
                            <m:sSupPr>
                              <m:ctrlPr>
                                <a:rPr lang="pl-PL" i="1">
                                  <a:latin typeface="Cambria Math" panose="02040503050406030204" pitchFamily="18" charset="0"/>
                                </a:rPr>
                              </m:ctrlPr>
                            </m:sSupPr>
                            <m:e>
                              <m:d>
                                <m:dPr>
                                  <m:ctrlPr>
                                    <a:rPr lang="pl-PL" i="1">
                                      <a:latin typeface="Cambria Math" panose="02040503050406030204" pitchFamily="18" charset="0"/>
                                    </a:rPr>
                                  </m:ctrlPr>
                                </m:dPr>
                                <m:e>
                                  <m:sSub>
                                    <m:sSubPr>
                                      <m:ctrlPr>
                                        <a:rPr lang="pl-PL" i="1">
                                          <a:latin typeface="Cambria Math" panose="02040503050406030204" pitchFamily="18" charset="0"/>
                                        </a:rPr>
                                      </m:ctrlPr>
                                    </m:sSubPr>
                                    <m:e>
                                      <m:r>
                                        <a:rPr lang="pl-PL" i="1">
                                          <a:latin typeface="Cambria Math" panose="02040503050406030204" pitchFamily="18" charset="0"/>
                                        </a:rPr>
                                        <m:t>𝑐</m:t>
                                      </m:r>
                                    </m:e>
                                    <m:sub>
                                      <m:r>
                                        <a:rPr lang="pl-PL" i="1">
                                          <a:latin typeface="Cambria Math" panose="02040503050406030204" pitchFamily="18" charset="0"/>
                                        </a:rPr>
                                        <m:t>𝑗</m:t>
                                      </m:r>
                                    </m:sub>
                                  </m:sSub>
                                  <m:r>
                                    <a:rPr lang="pl-PL" i="0">
                                      <a:latin typeface="Cambria Math" panose="02040503050406030204" pitchFamily="18" charset="0"/>
                                    </a:rPr>
                                    <m:t>− </m:t>
                                  </m:r>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𝑖</m:t>
                                      </m:r>
                                      <m:r>
                                        <a:rPr lang="pl-PL" i="0">
                                          <a:latin typeface="Cambria Math" panose="02040503050406030204" pitchFamily="18" charset="0"/>
                                        </a:rPr>
                                        <m:t>=1</m:t>
                                      </m:r>
                                    </m:sub>
                                    <m:sup>
                                      <m:r>
                                        <a:rPr lang="pl-PL" i="1">
                                          <a:latin typeface="Cambria Math" panose="02040503050406030204" pitchFamily="18" charset="0"/>
                                        </a:rPr>
                                        <m:t>𝑛</m:t>
                                      </m:r>
                                    </m:sup>
                                    <m:e>
                                      <m:sSub>
                                        <m:sSubPr>
                                          <m:ctrlPr>
                                            <a:rPr lang="pl-PL" i="1">
                                              <a:latin typeface="Cambria Math" panose="02040503050406030204" pitchFamily="18" charset="0"/>
                                            </a:rPr>
                                          </m:ctrlPr>
                                        </m:sSubPr>
                                        <m:e>
                                          <m:r>
                                            <a:rPr lang="pl-PL" i="1">
                                              <a:latin typeface="Cambria Math" panose="02040503050406030204" pitchFamily="18" charset="0"/>
                                            </a:rPr>
                                            <m:t>𝐴</m:t>
                                          </m:r>
                                        </m:e>
                                        <m:sub>
                                          <m:r>
                                            <a:rPr lang="pl-PL" i="1">
                                              <a:latin typeface="Cambria Math" panose="02040503050406030204" pitchFamily="18" charset="0"/>
                                            </a:rPr>
                                            <m:t>𝑖𝑗</m:t>
                                          </m:r>
                                        </m:sub>
                                      </m:sSub>
                                    </m:e>
                                  </m:nary>
                                </m:e>
                              </m:d>
                            </m:e>
                            <m:sup>
                              <m:r>
                                <a:rPr lang="pl-PL" i="0">
                                  <a:latin typeface="Cambria Math" panose="02040503050406030204" pitchFamily="18" charset="0"/>
                                </a:rPr>
                                <m:t>2</m:t>
                              </m:r>
                            </m:sup>
                          </m:sSup>
                        </m:e>
                      </m:nary>
                    </m:oMath>
                  </m:oMathPara>
                </a14:m>
                <a:endParaRPr lang="pl-PL" dirty="0"/>
              </a:p>
            </p:txBody>
          </p:sp>
        </mc:Choice>
        <mc:Fallback xmlns="">
          <p:sp>
            <p:nvSpPr>
              <p:cNvPr id="2" name="Prostokąt 1"/>
              <p:cNvSpPr>
                <a:spLocks noRot="1" noChangeAspect="1" noMove="1" noResize="1" noEditPoints="1" noAdjustHandles="1" noChangeArrowheads="1" noChangeShapeType="1" noTextEdit="1"/>
              </p:cNvSpPr>
              <p:nvPr/>
            </p:nvSpPr>
            <p:spPr>
              <a:xfrm>
                <a:off x="1609332" y="2800571"/>
                <a:ext cx="5111464" cy="1038746"/>
              </a:xfrm>
              <a:prstGeom prst="rect">
                <a:avLst/>
              </a:prstGeom>
              <a:blipFill>
                <a:blip r:embed="rId4"/>
                <a:stretch>
                  <a:fillRect/>
                </a:stretch>
              </a:blipFill>
            </p:spPr>
            <p:txBody>
              <a:bodyPr/>
              <a:lstStyle/>
              <a:p>
                <a:r>
                  <a:rPr lang="pl-PL">
                    <a:noFill/>
                  </a:rPr>
                  <a:t> </a:t>
                </a:r>
              </a:p>
            </p:txBody>
          </p:sp>
        </mc:Fallback>
      </mc:AlternateContent>
      <p:sp>
        <p:nvSpPr>
          <p:cNvPr id="9" name="Prostokąt 8">
            <a:extLst>
              <a:ext uri="{FF2B5EF4-FFF2-40B4-BE49-F238E27FC236}">
                <a16:creationId xmlns:a16="http://schemas.microsoft.com/office/drawing/2014/main" id="{2E8C8AB0-B393-46FC-B0DB-4112BB7308C2}"/>
              </a:ext>
            </a:extLst>
          </p:cNvPr>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2176549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44</a:t>
            </a:r>
          </a:p>
        </p:txBody>
      </p:sp>
      <p:pic>
        <p:nvPicPr>
          <p:cNvPr id="14" name="Obraz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5" y="6180983"/>
            <a:ext cx="1547861" cy="480107"/>
          </a:xfrm>
          <a:prstGeom prst="rect">
            <a:avLst/>
          </a:prstGeom>
        </p:spPr>
      </p:pic>
      <p:sp>
        <p:nvSpPr>
          <p:cNvPr id="15" name="Symbol zastępczy zawartości 2"/>
          <p:cNvSpPr txBox="1">
            <a:spLocks/>
          </p:cNvSpPr>
          <p:nvPr/>
        </p:nvSpPr>
        <p:spPr>
          <a:xfrm>
            <a:off x="288467" y="1142490"/>
            <a:ext cx="8477865" cy="52864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buNone/>
              <a:defRPr/>
            </a:pPr>
            <a:r>
              <a:rPr lang="pl-PL" sz="1600" dirty="0">
                <a:latin typeface="Fira Sans" panose="020B0503050000020004" pitchFamily="34" charset="0"/>
                <a:ea typeface="Fira Sans" panose="020B0503050000020004" pitchFamily="34" charset="0"/>
              </a:rPr>
              <a:t>Następnie zastosowano metodę gradient </a:t>
            </a:r>
            <a:r>
              <a:rPr lang="pl-PL" sz="1600" dirty="0" err="1">
                <a:latin typeface="Fira Sans" panose="020B0503050000020004" pitchFamily="34" charset="0"/>
                <a:ea typeface="Fira Sans" panose="020B0503050000020004" pitchFamily="34" charset="0"/>
              </a:rPr>
              <a:t>descent</a:t>
            </a:r>
            <a:r>
              <a:rPr lang="pl-PL" sz="1600" dirty="0">
                <a:latin typeface="Fira Sans" panose="020B0503050000020004" pitchFamily="34" charset="0"/>
                <a:ea typeface="Fira Sans" panose="020B0503050000020004" pitchFamily="34" charset="0"/>
              </a:rPr>
              <a:t> do minimalizacji funkcji celu. Proces optymalizacji polegał na iteracyjnym dostosowywaniu wartości w macierzy w kierunku przeciwnym do gradientu funkcji celu. Gradient ten reprezentował kierunek najszybszego wzrostu funkcji celu, a więc przeciwny kierunek wskazywał na najszybsze zmniejszenie różnic. </a:t>
            </a:r>
          </a:p>
          <a:p>
            <a:pPr marL="9525" indent="0">
              <a:buNone/>
              <a:defRPr/>
            </a:pPr>
            <a:r>
              <a:rPr lang="pl-PL" sz="1600" dirty="0">
                <a:latin typeface="Fira Sans" panose="020B0503050000020004" pitchFamily="34" charset="0"/>
                <a:ea typeface="Fira Sans" panose="020B0503050000020004" pitchFamily="34" charset="0"/>
              </a:rPr>
              <a:t>Gradient funkcji celu został obliczony jako</a:t>
            </a:r>
          </a:p>
          <a:p>
            <a:pPr marL="9525" indent="0">
              <a:buNone/>
              <a:defRPr/>
            </a:pPr>
            <a:endParaRPr lang="pl-PL" sz="1600" dirty="0">
              <a:latin typeface="Fira Sans" panose="020B0503050000020004" pitchFamily="34" charset="0"/>
              <a:ea typeface="Fira Sans" panose="020B0503050000020004" pitchFamily="34" charset="0"/>
            </a:endParaRPr>
          </a:p>
          <a:p>
            <a:pPr marL="9525" indent="0">
              <a:buNone/>
              <a:defRPr/>
            </a:pPr>
            <a:r>
              <a:rPr lang="pl-PL" sz="1600" dirty="0">
                <a:latin typeface="Fira Sans" panose="020B0503050000020004" pitchFamily="34" charset="0"/>
                <a:ea typeface="Fira Sans" panose="020B0503050000020004" pitchFamily="34" charset="0"/>
              </a:rPr>
              <a:t> </a:t>
            </a:r>
          </a:p>
          <a:p>
            <a:pPr marL="9525" indent="0">
              <a:buNone/>
              <a:defRPr/>
            </a:pPr>
            <a:endParaRPr lang="pl-PL" sz="1600" dirty="0">
              <a:latin typeface="Fira Sans" panose="020B0503050000020004" pitchFamily="34" charset="0"/>
              <a:ea typeface="Fira Sans" panose="020B0503050000020004" pitchFamily="34" charset="0"/>
            </a:endParaRPr>
          </a:p>
          <a:p>
            <a:pPr marL="9525" indent="0">
              <a:buNone/>
              <a:defRPr/>
            </a:pPr>
            <a:r>
              <a:rPr lang="pl-PL" sz="1600" dirty="0">
                <a:latin typeface="Fira Sans" panose="020B0503050000020004" pitchFamily="34" charset="0"/>
                <a:ea typeface="Fira Sans" panose="020B0503050000020004" pitchFamily="34" charset="0"/>
              </a:rPr>
              <a:t>Podczas każdego kroku optymalizacji, gradient był obliczany dla wszystkich elementów macierzy, a następnie wartości te były aktualizowane w celu minimalizacji błędu. Proces ten był kontynuowany do momentu, gdy zmiany wartości były wystarczająco małe, co oznaczało osiągnięcie konwergencji, lub gdy liczba iteracji osiągnęła maksymalną wartość. </a:t>
            </a:r>
          </a:p>
          <a:p>
            <a:pPr marL="9525" indent="0">
              <a:buNone/>
              <a:defRPr/>
            </a:pPr>
            <a:endParaRPr lang="pl-PL" sz="1600" dirty="0">
              <a:latin typeface="Fira Sans" panose="020B0503050000020004" pitchFamily="34" charset="0"/>
              <a:ea typeface="Fira Sans" panose="020B05030500000200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Prostokąt 1"/>
              <p:cNvSpPr/>
              <p:nvPr/>
            </p:nvSpPr>
            <p:spPr>
              <a:xfrm>
                <a:off x="1637977" y="2753746"/>
                <a:ext cx="5778843" cy="8485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l-PL">
                          <a:latin typeface="Cambria Math" panose="02040503050406030204" pitchFamily="18" charset="0"/>
                        </a:rPr>
                        <m:t>𝛻</m:t>
                      </m:r>
                      <m:r>
                        <a:rPr lang="pl-PL" i="1">
                          <a:latin typeface="Cambria Math" panose="02040503050406030204" pitchFamily="18" charset="0"/>
                        </a:rPr>
                        <m:t>𝑓</m:t>
                      </m:r>
                      <m:d>
                        <m:dPr>
                          <m:ctrlPr>
                            <a:rPr lang="pl-PL" i="1">
                              <a:latin typeface="Cambria Math" panose="02040503050406030204" pitchFamily="18" charset="0"/>
                            </a:rPr>
                          </m:ctrlPr>
                        </m:dPr>
                        <m:e>
                          <m:r>
                            <a:rPr lang="pl-PL" i="1">
                              <a:latin typeface="Cambria Math" panose="02040503050406030204" pitchFamily="18" charset="0"/>
                            </a:rPr>
                            <m:t>𝐴</m:t>
                          </m:r>
                        </m:e>
                      </m:d>
                      <m:r>
                        <a:rPr lang="pl-PL" i="0">
                          <a:latin typeface="Cambria Math" panose="02040503050406030204" pitchFamily="18" charset="0"/>
                        </a:rPr>
                        <m:t>=</m:t>
                      </m:r>
                      <m:f>
                        <m:fPr>
                          <m:ctrlPr>
                            <a:rPr lang="pl-PL" i="1">
                              <a:latin typeface="Cambria Math" panose="02040503050406030204" pitchFamily="18" charset="0"/>
                            </a:rPr>
                          </m:ctrlPr>
                        </m:fPr>
                        <m:num>
                          <m:r>
                            <a:rPr lang="pl-PL" i="0">
                              <a:latin typeface="Cambria Math" panose="02040503050406030204" pitchFamily="18" charset="0"/>
                            </a:rPr>
                            <m:t>𝜕</m:t>
                          </m:r>
                          <m:r>
                            <a:rPr lang="pl-PL" i="1">
                              <a:latin typeface="Cambria Math" panose="02040503050406030204" pitchFamily="18" charset="0"/>
                            </a:rPr>
                            <m:t>𝑓</m:t>
                          </m:r>
                        </m:num>
                        <m:den>
                          <m:r>
                            <a:rPr lang="pl-PL" i="0">
                              <a:latin typeface="Cambria Math" panose="02040503050406030204" pitchFamily="18" charset="0"/>
                            </a:rPr>
                            <m:t>𝜕</m:t>
                          </m:r>
                          <m:sSub>
                            <m:sSubPr>
                              <m:ctrlPr>
                                <a:rPr lang="pl-PL" i="1">
                                  <a:latin typeface="Cambria Math" panose="02040503050406030204" pitchFamily="18" charset="0"/>
                                </a:rPr>
                              </m:ctrlPr>
                            </m:sSubPr>
                            <m:e>
                              <m:r>
                                <a:rPr lang="pl-PL" i="1">
                                  <a:latin typeface="Cambria Math" panose="02040503050406030204" pitchFamily="18" charset="0"/>
                                </a:rPr>
                                <m:t>𝐴</m:t>
                              </m:r>
                            </m:e>
                            <m:sub>
                              <m:r>
                                <a:rPr lang="pl-PL" i="1">
                                  <a:latin typeface="Cambria Math" panose="02040503050406030204" pitchFamily="18" charset="0"/>
                                </a:rPr>
                                <m:t>𝑖𝑗</m:t>
                              </m:r>
                            </m:sub>
                          </m:sSub>
                        </m:den>
                      </m:f>
                      <m:r>
                        <a:rPr lang="pl-PL" i="0">
                          <a:latin typeface="Cambria Math" panose="02040503050406030204" pitchFamily="18" charset="0"/>
                        </a:rPr>
                        <m:t>= −2</m:t>
                      </m:r>
                      <m:d>
                        <m:dPr>
                          <m:ctrlPr>
                            <a:rPr lang="pl-PL" i="1">
                              <a:latin typeface="Cambria Math" panose="02040503050406030204" pitchFamily="18" charset="0"/>
                            </a:rPr>
                          </m:ctrlPr>
                        </m:dPr>
                        <m:e>
                          <m:sSub>
                            <m:sSubPr>
                              <m:ctrlPr>
                                <a:rPr lang="pl-PL" i="1">
                                  <a:latin typeface="Cambria Math" panose="02040503050406030204" pitchFamily="18" charset="0"/>
                                </a:rPr>
                              </m:ctrlPr>
                            </m:sSubPr>
                            <m:e>
                              <m:r>
                                <a:rPr lang="pl-PL" i="1">
                                  <a:latin typeface="Cambria Math" panose="02040503050406030204" pitchFamily="18" charset="0"/>
                                </a:rPr>
                                <m:t>𝑟</m:t>
                              </m:r>
                            </m:e>
                            <m:sub>
                              <m:r>
                                <a:rPr lang="pl-PL" i="1">
                                  <a:latin typeface="Cambria Math" panose="02040503050406030204" pitchFamily="18" charset="0"/>
                                </a:rPr>
                                <m:t>𝑖</m:t>
                              </m:r>
                            </m:sub>
                          </m:sSub>
                          <m:r>
                            <a:rPr lang="pl-PL" i="0">
                              <a:latin typeface="Cambria Math" panose="02040503050406030204" pitchFamily="18" charset="0"/>
                            </a:rPr>
                            <m:t>− </m:t>
                          </m:r>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𝑘</m:t>
                              </m:r>
                              <m:r>
                                <a:rPr lang="pl-PL" i="0">
                                  <a:latin typeface="Cambria Math" panose="02040503050406030204" pitchFamily="18" charset="0"/>
                                </a:rPr>
                                <m:t>=1</m:t>
                              </m:r>
                            </m:sub>
                            <m:sup>
                              <m:r>
                                <a:rPr lang="pl-PL" i="1">
                                  <a:latin typeface="Cambria Math" panose="02040503050406030204" pitchFamily="18" charset="0"/>
                                </a:rPr>
                                <m:t>𝑚</m:t>
                              </m:r>
                            </m:sup>
                            <m:e>
                              <m:sSub>
                                <m:sSubPr>
                                  <m:ctrlPr>
                                    <a:rPr lang="pl-PL" i="1">
                                      <a:latin typeface="Cambria Math" panose="02040503050406030204" pitchFamily="18" charset="0"/>
                                    </a:rPr>
                                  </m:ctrlPr>
                                </m:sSubPr>
                                <m:e>
                                  <m:r>
                                    <a:rPr lang="pl-PL" i="1">
                                      <a:latin typeface="Cambria Math" panose="02040503050406030204" pitchFamily="18" charset="0"/>
                                    </a:rPr>
                                    <m:t>𝐴</m:t>
                                  </m:r>
                                </m:e>
                                <m:sub>
                                  <m:r>
                                    <a:rPr lang="pl-PL" i="1">
                                      <a:latin typeface="Cambria Math" panose="02040503050406030204" pitchFamily="18" charset="0"/>
                                    </a:rPr>
                                    <m:t>𝑖𝑘</m:t>
                                  </m:r>
                                </m:sub>
                              </m:sSub>
                            </m:e>
                          </m:nary>
                        </m:e>
                      </m:d>
                      <m:r>
                        <a:rPr lang="pl-PL" i="0">
                          <a:latin typeface="Cambria Math" panose="02040503050406030204" pitchFamily="18" charset="0"/>
                        </a:rPr>
                        <m:t>−2</m:t>
                      </m:r>
                      <m:d>
                        <m:dPr>
                          <m:ctrlPr>
                            <a:rPr lang="pl-PL" i="1">
                              <a:latin typeface="Cambria Math" panose="02040503050406030204" pitchFamily="18" charset="0"/>
                            </a:rPr>
                          </m:ctrlPr>
                        </m:dPr>
                        <m:e>
                          <m:sSub>
                            <m:sSubPr>
                              <m:ctrlPr>
                                <a:rPr lang="pl-PL" i="1">
                                  <a:latin typeface="Cambria Math" panose="02040503050406030204" pitchFamily="18" charset="0"/>
                                </a:rPr>
                              </m:ctrlPr>
                            </m:sSubPr>
                            <m:e>
                              <m:r>
                                <a:rPr lang="pl-PL" i="1">
                                  <a:latin typeface="Cambria Math" panose="02040503050406030204" pitchFamily="18" charset="0"/>
                                </a:rPr>
                                <m:t>𝑐</m:t>
                              </m:r>
                            </m:e>
                            <m:sub>
                              <m:r>
                                <a:rPr lang="pl-PL" i="1">
                                  <a:latin typeface="Cambria Math" panose="02040503050406030204" pitchFamily="18" charset="0"/>
                                </a:rPr>
                                <m:t>𝑗</m:t>
                              </m:r>
                            </m:sub>
                          </m:sSub>
                          <m:r>
                            <a:rPr lang="pl-PL" i="0">
                              <a:latin typeface="Cambria Math" panose="02040503050406030204" pitchFamily="18" charset="0"/>
                            </a:rPr>
                            <m:t>− </m:t>
                          </m:r>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𝑘</m:t>
                              </m:r>
                              <m:r>
                                <a:rPr lang="pl-PL" i="0">
                                  <a:latin typeface="Cambria Math" panose="02040503050406030204" pitchFamily="18" charset="0"/>
                                </a:rPr>
                                <m:t>=1</m:t>
                              </m:r>
                            </m:sub>
                            <m:sup>
                              <m:r>
                                <a:rPr lang="pl-PL" i="1">
                                  <a:latin typeface="Cambria Math" panose="02040503050406030204" pitchFamily="18" charset="0"/>
                                </a:rPr>
                                <m:t>𝑛</m:t>
                              </m:r>
                            </m:sup>
                            <m:e>
                              <m:sSub>
                                <m:sSubPr>
                                  <m:ctrlPr>
                                    <a:rPr lang="pl-PL" i="1">
                                      <a:latin typeface="Cambria Math" panose="02040503050406030204" pitchFamily="18" charset="0"/>
                                    </a:rPr>
                                  </m:ctrlPr>
                                </m:sSubPr>
                                <m:e>
                                  <m:r>
                                    <a:rPr lang="pl-PL" i="1">
                                      <a:latin typeface="Cambria Math" panose="02040503050406030204" pitchFamily="18" charset="0"/>
                                    </a:rPr>
                                    <m:t>𝐴</m:t>
                                  </m:r>
                                </m:e>
                                <m:sub>
                                  <m:r>
                                    <a:rPr lang="pl-PL" i="1">
                                      <a:latin typeface="Cambria Math" panose="02040503050406030204" pitchFamily="18" charset="0"/>
                                    </a:rPr>
                                    <m:t>𝑘𝑗</m:t>
                                  </m:r>
                                </m:sub>
                              </m:sSub>
                            </m:e>
                          </m:nary>
                        </m:e>
                      </m:d>
                    </m:oMath>
                  </m:oMathPara>
                </a14:m>
                <a:endParaRPr lang="pl-PL" dirty="0"/>
              </a:p>
            </p:txBody>
          </p:sp>
        </mc:Choice>
        <mc:Fallback xmlns="">
          <p:sp>
            <p:nvSpPr>
              <p:cNvPr id="2" name="Prostokąt 1"/>
              <p:cNvSpPr>
                <a:spLocks noRot="1" noChangeAspect="1" noMove="1" noResize="1" noEditPoints="1" noAdjustHandles="1" noChangeArrowheads="1" noChangeShapeType="1" noTextEdit="1"/>
              </p:cNvSpPr>
              <p:nvPr/>
            </p:nvSpPr>
            <p:spPr>
              <a:xfrm>
                <a:off x="1637977" y="2753746"/>
                <a:ext cx="5778843" cy="848502"/>
              </a:xfrm>
              <a:prstGeom prst="rect">
                <a:avLst/>
              </a:prstGeom>
              <a:blipFill>
                <a:blip r:embed="rId3"/>
                <a:stretch>
                  <a:fillRect/>
                </a:stretch>
              </a:blipFill>
            </p:spPr>
            <p:txBody>
              <a:bodyPr/>
              <a:lstStyle/>
              <a:p>
                <a:r>
                  <a:rPr lang="pl-PL">
                    <a:noFill/>
                  </a:rPr>
                  <a:t> </a:t>
                </a:r>
              </a:p>
            </p:txBody>
          </p:sp>
        </mc:Fallback>
      </mc:AlternateContent>
      <p:sp>
        <p:nvSpPr>
          <p:cNvPr id="9" name="Prostokąt 8">
            <a:extLst>
              <a:ext uri="{FF2B5EF4-FFF2-40B4-BE49-F238E27FC236}">
                <a16:creationId xmlns:a16="http://schemas.microsoft.com/office/drawing/2014/main" id="{67DDF23A-FFA8-45F2-8E7D-03B453B65D4D}"/>
              </a:ext>
            </a:extLst>
          </p:cNvPr>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958476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45</a:t>
            </a:r>
          </a:p>
        </p:txBody>
      </p:sp>
      <p:pic>
        <p:nvPicPr>
          <p:cNvPr id="14" name="Obraz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5" y="6180983"/>
            <a:ext cx="1547861" cy="480107"/>
          </a:xfrm>
          <a:prstGeom prst="rect">
            <a:avLst/>
          </a:prstGeom>
        </p:spPr>
      </p:pic>
      <p:sp>
        <p:nvSpPr>
          <p:cNvPr id="10" name="Prostokąt 9">
            <a:extLst>
              <a:ext uri="{FF2B5EF4-FFF2-40B4-BE49-F238E27FC236}">
                <a16:creationId xmlns:a16="http://schemas.microsoft.com/office/drawing/2014/main" id="{1530BDBB-3CB1-40D1-BA4B-CDEFFE57E49A}"/>
              </a:ext>
            </a:extLst>
          </p:cNvPr>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graphicFrame>
        <p:nvGraphicFramePr>
          <p:cNvPr id="8" name="Wykres 7">
            <a:extLst>
              <a:ext uri="{FF2B5EF4-FFF2-40B4-BE49-F238E27FC236}">
                <a16:creationId xmlns:a16="http://schemas.microsoft.com/office/drawing/2014/main" id="{00000000-0008-0000-0000-000008000000}"/>
              </a:ext>
            </a:extLst>
          </p:cNvPr>
          <p:cNvGraphicFramePr>
            <a:graphicFrameLocks/>
          </p:cNvGraphicFramePr>
          <p:nvPr>
            <p:extLst>
              <p:ext uri="{D42A27DB-BD31-4B8C-83A1-F6EECF244321}">
                <p14:modId xmlns:p14="http://schemas.microsoft.com/office/powerpoint/2010/main" val="3015030580"/>
              </p:ext>
            </p:extLst>
          </p:nvPr>
        </p:nvGraphicFramePr>
        <p:xfrm>
          <a:off x="2220277" y="3959480"/>
          <a:ext cx="5669807" cy="27016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Wykres 8">
            <a:extLst>
              <a:ext uri="{FF2B5EF4-FFF2-40B4-BE49-F238E27FC236}">
                <a16:creationId xmlns:a16="http://schemas.microsoft.com/office/drawing/2014/main" id="{00000000-0008-0000-0000-000005000000}"/>
              </a:ext>
            </a:extLst>
          </p:cNvPr>
          <p:cNvGraphicFramePr>
            <a:graphicFrameLocks/>
          </p:cNvGraphicFramePr>
          <p:nvPr>
            <p:extLst>
              <p:ext uri="{D42A27DB-BD31-4B8C-83A1-F6EECF244321}">
                <p14:modId xmlns:p14="http://schemas.microsoft.com/office/powerpoint/2010/main" val="2519863862"/>
              </p:ext>
            </p:extLst>
          </p:nvPr>
        </p:nvGraphicFramePr>
        <p:xfrm>
          <a:off x="2220277" y="748861"/>
          <a:ext cx="5571578" cy="32297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40209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a:t>
            </a:r>
          </a:p>
        </p:txBody>
      </p:sp>
      <p:pic>
        <p:nvPicPr>
          <p:cNvPr id="15" name="Obraz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164774" y="614721"/>
            <a:ext cx="8723109" cy="1729704"/>
          </a:xfrm>
          <a:prstGeom prst="rect">
            <a:avLst/>
          </a:prstGeom>
        </p:spPr>
        <p:txBody>
          <a:bodyPr wrap="square">
            <a:spAutoFit/>
          </a:bodyPr>
          <a:lstStyle/>
          <a:p>
            <a:pPr marL="180975">
              <a:spcBef>
                <a:spcPct val="20000"/>
              </a:spcBef>
              <a:buClr>
                <a:srgbClr val="C00000"/>
              </a:buClr>
              <a:buSzPct val="80000"/>
              <a:defRPr/>
            </a:pPr>
            <a:endParaRPr lang="pl-PL" sz="1600" b="1" i="1" dirty="0">
              <a:solidFill>
                <a:srgbClr val="C00000"/>
              </a:solidFill>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r>
              <a:rPr lang="pl-PL" sz="1600" dirty="0">
                <a:latin typeface="Fira Sans" panose="020B0503050000020004" pitchFamily="34" charset="0"/>
                <a:ea typeface="Fira Sans" panose="020B0503050000020004" pitchFamily="34" charset="0"/>
              </a:rPr>
              <a:t>II Etap </a:t>
            </a:r>
            <a:r>
              <a:rPr lang="pl-PL" sz="1600" dirty="0">
                <a:latin typeface="Fira Sans" panose="020B0503050000020004" pitchFamily="34" charset="0"/>
                <a:ea typeface="Fira Sans" panose="020B0503050000020004" pitchFamily="34" charset="0"/>
                <a:cs typeface="Arial" panose="020B0604020202020204" pitchFamily="34" charset="0"/>
              </a:rPr>
              <a:t>integracji</a:t>
            </a:r>
          </a:p>
          <a:p>
            <a:pPr marL="466725" indent="-285750">
              <a:spcBef>
                <a:spcPct val="20000"/>
              </a:spcBef>
              <a:buClr>
                <a:srgbClr val="C00000"/>
              </a:buClr>
              <a:buSzPct val="80000"/>
              <a:buFont typeface="Arial" panose="020B0604020202020204" pitchFamily="34" charset="0"/>
              <a:buChar char="•"/>
              <a:defRPr/>
            </a:pPr>
            <a:r>
              <a:rPr lang="pl-PL" sz="1600" b="1" dirty="0">
                <a:latin typeface="Fira Sans" panose="020B0503050000020004" pitchFamily="34" charset="0"/>
                <a:ea typeface="Fira Sans" panose="020B0503050000020004" pitchFamily="34" charset="0"/>
                <a:cs typeface="Arial" panose="020B0604020202020204" pitchFamily="34" charset="0"/>
              </a:rPr>
              <a:t>Roczne</a:t>
            </a:r>
            <a:r>
              <a:rPr lang="pl-PL" sz="1600" dirty="0">
                <a:latin typeface="Fira Sans" panose="020B0503050000020004" pitchFamily="34" charset="0"/>
                <a:ea typeface="Fira Sans" panose="020B0503050000020004" pitchFamily="34" charset="0"/>
                <a:cs typeface="Arial" panose="020B0604020202020204" pitchFamily="34" charset="0"/>
              </a:rPr>
              <a:t> dane o produkcji energii elektrycznej z OZE w podziale na </a:t>
            </a:r>
            <a:r>
              <a:rPr lang="pl-PL" sz="1600" b="1" dirty="0">
                <a:latin typeface="Fira Sans" panose="020B0503050000020004" pitchFamily="34" charset="0"/>
                <a:ea typeface="Fira Sans" panose="020B0503050000020004" pitchFamily="34" charset="0"/>
                <a:cs typeface="Arial" panose="020B0604020202020204" pitchFamily="34" charset="0"/>
              </a:rPr>
              <a:t>województwa </a:t>
            </a:r>
            <a:r>
              <a:rPr lang="pl-PL" sz="1600" dirty="0">
                <a:latin typeface="Fira Sans" panose="020B0503050000020004" pitchFamily="34" charset="0"/>
                <a:ea typeface="Fira Sans" panose="020B0503050000020004" pitchFamily="34" charset="0"/>
                <a:cs typeface="Arial" panose="020B0604020202020204" pitchFamily="34" charset="0"/>
              </a:rPr>
              <a:t>publikowane przez GUS</a:t>
            </a:r>
          </a:p>
          <a:p>
            <a:pPr marL="466725" indent="-285750">
              <a:spcBef>
                <a:spcPct val="20000"/>
              </a:spcBef>
              <a:buClr>
                <a:srgbClr val="C00000"/>
              </a:buClr>
              <a:buSzPct val="80000"/>
              <a:buFont typeface="Arial" panose="020B0604020202020204" pitchFamily="34" charset="0"/>
              <a:buChar char="•"/>
              <a:defRPr/>
            </a:pPr>
            <a:r>
              <a:rPr lang="pl-PL" sz="1600" b="1" dirty="0">
                <a:latin typeface="Fira Sans" panose="020B0503050000020004" pitchFamily="34" charset="0"/>
                <a:ea typeface="Fira Sans" panose="020B0503050000020004" pitchFamily="34" charset="0"/>
                <a:cs typeface="Arial" panose="020B0604020202020204" pitchFamily="34" charset="0"/>
              </a:rPr>
              <a:t>Miesięczne</a:t>
            </a:r>
            <a:r>
              <a:rPr lang="pl-PL" sz="1600" dirty="0">
                <a:latin typeface="Fira Sans" panose="020B0503050000020004" pitchFamily="34" charset="0"/>
                <a:ea typeface="Fira Sans" panose="020B0503050000020004" pitchFamily="34" charset="0"/>
                <a:cs typeface="Arial" panose="020B0604020202020204" pitchFamily="34" charset="0"/>
              </a:rPr>
              <a:t> dane o produkcji energii elektrycznej dla </a:t>
            </a:r>
            <a:r>
              <a:rPr lang="pl-PL" sz="1600" b="1" dirty="0">
                <a:latin typeface="Fira Sans" panose="020B0503050000020004" pitchFamily="34" charset="0"/>
                <a:ea typeface="Fira Sans" panose="020B0503050000020004" pitchFamily="34" charset="0"/>
                <a:cs typeface="Arial" panose="020B0604020202020204" pitchFamily="34" charset="0"/>
              </a:rPr>
              <a:t>Polski</a:t>
            </a:r>
            <a:r>
              <a:rPr lang="pl-PL" sz="1600" dirty="0">
                <a:latin typeface="Fira Sans" panose="020B0503050000020004" pitchFamily="34" charset="0"/>
                <a:ea typeface="Fira Sans" panose="020B0503050000020004" pitchFamily="34" charset="0"/>
                <a:cs typeface="Arial" panose="020B0604020202020204" pitchFamily="34" charset="0"/>
              </a:rPr>
              <a:t> wg </a:t>
            </a:r>
            <a:r>
              <a:rPr lang="pl-PL" sz="1600" b="1" dirty="0">
                <a:solidFill>
                  <a:srgbClr val="FF0000"/>
                </a:solidFill>
                <a:latin typeface="Fira Sans" panose="020B0503050000020004" pitchFamily="34" charset="0"/>
                <a:ea typeface="Fira Sans" panose="020B0503050000020004" pitchFamily="34" charset="0"/>
                <a:cs typeface="Arial" panose="020B0604020202020204" pitchFamily="34" charset="0"/>
              </a:rPr>
              <a:t>źródeł</a:t>
            </a:r>
            <a:r>
              <a:rPr lang="pl-PL" sz="1600" dirty="0">
                <a:latin typeface="Fira Sans" panose="020B0503050000020004" pitchFamily="34" charset="0"/>
                <a:ea typeface="Fira Sans" panose="020B0503050000020004" pitchFamily="34" charset="0"/>
                <a:cs typeface="Arial" panose="020B0604020202020204" pitchFamily="34" charset="0"/>
              </a:rPr>
              <a:t> publikowane w biuletynie ARE pt. „Informacja Statystyczna o Energii Elektrycznej”</a:t>
            </a:r>
          </a:p>
          <a:p>
            <a:pPr marL="982663" indent="-627063">
              <a:spcAft>
                <a:spcPts val="600"/>
              </a:spcAft>
              <a:defRPr/>
            </a:pPr>
            <a:endParaRPr lang="pl-PL" sz="400" dirty="0">
              <a:latin typeface="Fira Sans" panose="020B0503050000020004" pitchFamily="34" charset="0"/>
              <a:ea typeface="Fira Sans" panose="020B0503050000020004" pitchFamily="34" charset="0"/>
              <a:cs typeface="Arial" panose="020B0604020202020204" pitchFamily="34" charset="0"/>
            </a:endParaRPr>
          </a:p>
        </p:txBody>
      </p:sp>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graphicFrame>
        <p:nvGraphicFramePr>
          <p:cNvPr id="8" name="Tabela 7">
            <a:extLst>
              <a:ext uri="{FF2B5EF4-FFF2-40B4-BE49-F238E27FC236}">
                <a16:creationId xmlns:a16="http://schemas.microsoft.com/office/drawing/2014/main" id="{621FBA16-1C5B-4C90-83D1-9851FCE33A62}"/>
              </a:ext>
            </a:extLst>
          </p:cNvPr>
          <p:cNvGraphicFramePr>
            <a:graphicFrameLocks noGrp="1"/>
          </p:cNvGraphicFramePr>
          <p:nvPr>
            <p:extLst>
              <p:ext uri="{D42A27DB-BD31-4B8C-83A1-F6EECF244321}">
                <p14:modId xmlns:p14="http://schemas.microsoft.com/office/powerpoint/2010/main" val="241197188"/>
              </p:ext>
            </p:extLst>
          </p:nvPr>
        </p:nvGraphicFramePr>
        <p:xfrm>
          <a:off x="164773" y="2485799"/>
          <a:ext cx="8874456" cy="2036238"/>
        </p:xfrm>
        <a:graphic>
          <a:graphicData uri="http://schemas.openxmlformats.org/drawingml/2006/table">
            <a:tbl>
              <a:tblPr/>
              <a:tblGrid>
                <a:gridCol w="1149401">
                  <a:extLst>
                    <a:ext uri="{9D8B030D-6E8A-4147-A177-3AD203B41FA5}">
                      <a16:colId xmlns:a16="http://schemas.microsoft.com/office/drawing/2014/main" val="1098394161"/>
                    </a:ext>
                  </a:extLst>
                </a:gridCol>
                <a:gridCol w="594235">
                  <a:extLst>
                    <a:ext uri="{9D8B030D-6E8A-4147-A177-3AD203B41FA5}">
                      <a16:colId xmlns:a16="http://schemas.microsoft.com/office/drawing/2014/main" val="4046269061"/>
                    </a:ext>
                  </a:extLst>
                </a:gridCol>
                <a:gridCol w="594235">
                  <a:extLst>
                    <a:ext uri="{9D8B030D-6E8A-4147-A177-3AD203B41FA5}">
                      <a16:colId xmlns:a16="http://schemas.microsoft.com/office/drawing/2014/main" val="457577845"/>
                    </a:ext>
                  </a:extLst>
                </a:gridCol>
                <a:gridCol w="594235">
                  <a:extLst>
                    <a:ext uri="{9D8B030D-6E8A-4147-A177-3AD203B41FA5}">
                      <a16:colId xmlns:a16="http://schemas.microsoft.com/office/drawing/2014/main" val="790999544"/>
                    </a:ext>
                  </a:extLst>
                </a:gridCol>
                <a:gridCol w="594235">
                  <a:extLst>
                    <a:ext uri="{9D8B030D-6E8A-4147-A177-3AD203B41FA5}">
                      <a16:colId xmlns:a16="http://schemas.microsoft.com/office/drawing/2014/main" val="1641962"/>
                    </a:ext>
                  </a:extLst>
                </a:gridCol>
                <a:gridCol w="594235">
                  <a:extLst>
                    <a:ext uri="{9D8B030D-6E8A-4147-A177-3AD203B41FA5}">
                      <a16:colId xmlns:a16="http://schemas.microsoft.com/office/drawing/2014/main" val="1867483016"/>
                    </a:ext>
                  </a:extLst>
                </a:gridCol>
                <a:gridCol w="594235">
                  <a:extLst>
                    <a:ext uri="{9D8B030D-6E8A-4147-A177-3AD203B41FA5}">
                      <a16:colId xmlns:a16="http://schemas.microsoft.com/office/drawing/2014/main" val="3300154823"/>
                    </a:ext>
                  </a:extLst>
                </a:gridCol>
                <a:gridCol w="594235">
                  <a:extLst>
                    <a:ext uri="{9D8B030D-6E8A-4147-A177-3AD203B41FA5}">
                      <a16:colId xmlns:a16="http://schemas.microsoft.com/office/drawing/2014/main" val="3347605943"/>
                    </a:ext>
                  </a:extLst>
                </a:gridCol>
                <a:gridCol w="594235">
                  <a:extLst>
                    <a:ext uri="{9D8B030D-6E8A-4147-A177-3AD203B41FA5}">
                      <a16:colId xmlns:a16="http://schemas.microsoft.com/office/drawing/2014/main" val="2728590810"/>
                    </a:ext>
                  </a:extLst>
                </a:gridCol>
                <a:gridCol w="594235">
                  <a:extLst>
                    <a:ext uri="{9D8B030D-6E8A-4147-A177-3AD203B41FA5}">
                      <a16:colId xmlns:a16="http://schemas.microsoft.com/office/drawing/2014/main" val="1796286295"/>
                    </a:ext>
                  </a:extLst>
                </a:gridCol>
                <a:gridCol w="594235">
                  <a:extLst>
                    <a:ext uri="{9D8B030D-6E8A-4147-A177-3AD203B41FA5}">
                      <a16:colId xmlns:a16="http://schemas.microsoft.com/office/drawing/2014/main" val="3333376145"/>
                    </a:ext>
                  </a:extLst>
                </a:gridCol>
                <a:gridCol w="594235">
                  <a:extLst>
                    <a:ext uri="{9D8B030D-6E8A-4147-A177-3AD203B41FA5}">
                      <a16:colId xmlns:a16="http://schemas.microsoft.com/office/drawing/2014/main" val="3658260529"/>
                    </a:ext>
                  </a:extLst>
                </a:gridCol>
                <a:gridCol w="594235">
                  <a:extLst>
                    <a:ext uri="{9D8B030D-6E8A-4147-A177-3AD203B41FA5}">
                      <a16:colId xmlns:a16="http://schemas.microsoft.com/office/drawing/2014/main" val="1014314172"/>
                    </a:ext>
                  </a:extLst>
                </a:gridCol>
                <a:gridCol w="594235">
                  <a:extLst>
                    <a:ext uri="{9D8B030D-6E8A-4147-A177-3AD203B41FA5}">
                      <a16:colId xmlns:a16="http://schemas.microsoft.com/office/drawing/2014/main" val="2977295439"/>
                    </a:ext>
                  </a:extLst>
                </a:gridCol>
              </a:tblGrid>
              <a:tr h="88383">
                <a:tc>
                  <a:txBody>
                    <a:bodyPr/>
                    <a:lstStyle/>
                    <a:p>
                      <a:pPr algn="ctr" fontAlgn="b"/>
                      <a:r>
                        <a:rPr lang="pl-PL" sz="700" b="1" i="0" u="none" strike="noStrike" dirty="0">
                          <a:solidFill>
                            <a:srgbClr val="000000"/>
                          </a:solidFill>
                          <a:effectLst/>
                          <a:latin typeface="Calibri" panose="020F0502020204030204" pitchFamily="34" charset="0"/>
                        </a:rPr>
                        <a:t> </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styczeń </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luty</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marzec</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kwiecień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maj</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czerwiec</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lipiec</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sierpień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wrzesień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październik</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listopad</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grudzień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Suma</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extLst>
                  <a:ext uri="{0D108BD9-81ED-4DB2-BD59-A6C34878D82A}">
                    <a16:rowId xmlns:a16="http://schemas.microsoft.com/office/drawing/2014/main" val="9435042"/>
                  </a:ext>
                </a:extLst>
              </a:tr>
              <a:tr h="88383">
                <a:tc>
                  <a:txBody>
                    <a:bodyPr/>
                    <a:lstStyle/>
                    <a:p>
                      <a:pPr algn="ctr" fontAlgn="ctr"/>
                      <a:r>
                        <a:rPr lang="pl-PL" sz="700" b="1" i="0" u="none" strike="noStrike" dirty="0">
                          <a:solidFill>
                            <a:srgbClr val="000000"/>
                          </a:solidFill>
                          <a:effectLst/>
                          <a:latin typeface="Calibri" panose="020F0502020204030204" pitchFamily="34" charset="0"/>
                        </a:rPr>
                        <a:t>Dolnośląskie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531990355"/>
                  </a:ext>
                </a:extLst>
              </a:tr>
              <a:tr h="88383">
                <a:tc>
                  <a:txBody>
                    <a:bodyPr/>
                    <a:lstStyle/>
                    <a:p>
                      <a:pPr algn="ctr" fontAlgn="ctr"/>
                      <a:r>
                        <a:rPr lang="pl-PL" sz="700" b="1" i="0" u="none" strike="noStrike" dirty="0">
                          <a:solidFill>
                            <a:srgbClr val="000000"/>
                          </a:solidFill>
                          <a:effectLst/>
                          <a:latin typeface="Calibri" panose="020F0502020204030204" pitchFamily="34" charset="0"/>
                        </a:rPr>
                        <a:t>Kujawsko-pomorskie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507887715"/>
                  </a:ext>
                </a:extLst>
              </a:tr>
              <a:tr h="88383">
                <a:tc>
                  <a:txBody>
                    <a:bodyPr/>
                    <a:lstStyle/>
                    <a:p>
                      <a:pPr algn="ctr" fontAlgn="ctr"/>
                      <a:r>
                        <a:rPr lang="pl-PL" sz="700" b="1" i="0" u="none" strike="noStrike" dirty="0">
                          <a:solidFill>
                            <a:srgbClr val="000000"/>
                          </a:solidFill>
                          <a:effectLst/>
                          <a:latin typeface="Calibri" panose="020F0502020204030204" pitchFamily="34" charset="0"/>
                        </a:rPr>
                        <a:t>Lubelskie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210272817"/>
                  </a:ext>
                </a:extLst>
              </a:tr>
              <a:tr h="88383">
                <a:tc>
                  <a:txBody>
                    <a:bodyPr/>
                    <a:lstStyle/>
                    <a:p>
                      <a:pPr algn="ctr" fontAlgn="ctr"/>
                      <a:r>
                        <a:rPr lang="pl-PL" sz="700" b="1" i="0" u="none" strike="noStrike" dirty="0">
                          <a:solidFill>
                            <a:srgbClr val="000000"/>
                          </a:solidFill>
                          <a:effectLst/>
                          <a:latin typeface="Calibri" panose="020F0502020204030204" pitchFamily="34" charset="0"/>
                        </a:rPr>
                        <a:t>Lubuskie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624754482"/>
                  </a:ext>
                </a:extLst>
              </a:tr>
              <a:tr h="88383">
                <a:tc>
                  <a:txBody>
                    <a:bodyPr/>
                    <a:lstStyle/>
                    <a:p>
                      <a:pPr algn="ctr" fontAlgn="ctr"/>
                      <a:r>
                        <a:rPr lang="pl-PL" sz="700" b="1" i="0" u="none" strike="noStrike" dirty="0">
                          <a:solidFill>
                            <a:srgbClr val="000000"/>
                          </a:solidFill>
                          <a:effectLst/>
                          <a:latin typeface="Calibri" panose="020F0502020204030204" pitchFamily="34" charset="0"/>
                        </a:rPr>
                        <a:t>Łódzkie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101990098"/>
                  </a:ext>
                </a:extLst>
              </a:tr>
              <a:tr h="88383">
                <a:tc>
                  <a:txBody>
                    <a:bodyPr/>
                    <a:lstStyle/>
                    <a:p>
                      <a:pPr algn="ctr" fontAlgn="ctr"/>
                      <a:r>
                        <a:rPr lang="pl-PL" sz="700" b="1" i="0" u="none" strike="noStrike" dirty="0">
                          <a:solidFill>
                            <a:srgbClr val="000000"/>
                          </a:solidFill>
                          <a:effectLst/>
                          <a:latin typeface="Calibri" panose="020F0502020204030204" pitchFamily="34" charset="0"/>
                        </a:rPr>
                        <a:t>Małopolskie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87458348"/>
                  </a:ext>
                </a:extLst>
              </a:tr>
              <a:tr h="88383">
                <a:tc>
                  <a:txBody>
                    <a:bodyPr/>
                    <a:lstStyle/>
                    <a:p>
                      <a:pPr algn="ctr" fontAlgn="ctr"/>
                      <a:r>
                        <a:rPr lang="pl-PL" sz="700" b="1" i="0" u="none" strike="noStrike" dirty="0">
                          <a:solidFill>
                            <a:srgbClr val="000000"/>
                          </a:solidFill>
                          <a:effectLst/>
                          <a:latin typeface="Calibri" panose="020F0502020204030204" pitchFamily="34" charset="0"/>
                        </a:rPr>
                        <a:t>Mazowieckie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813943332"/>
                  </a:ext>
                </a:extLst>
              </a:tr>
              <a:tr h="88383">
                <a:tc>
                  <a:txBody>
                    <a:bodyPr/>
                    <a:lstStyle/>
                    <a:p>
                      <a:pPr algn="ctr" fontAlgn="ctr"/>
                      <a:r>
                        <a:rPr lang="pl-PL" sz="700" b="1" i="0" u="none" strike="noStrike" dirty="0">
                          <a:solidFill>
                            <a:srgbClr val="000000"/>
                          </a:solidFill>
                          <a:effectLst/>
                          <a:latin typeface="Calibri" panose="020F0502020204030204" pitchFamily="34" charset="0"/>
                        </a:rPr>
                        <a:t>Opolskie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563362957"/>
                  </a:ext>
                </a:extLst>
              </a:tr>
              <a:tr h="88383">
                <a:tc>
                  <a:txBody>
                    <a:bodyPr/>
                    <a:lstStyle/>
                    <a:p>
                      <a:pPr algn="ctr" fontAlgn="ctr"/>
                      <a:r>
                        <a:rPr lang="pl-PL" sz="700" b="1" i="0" u="none" strike="noStrike" dirty="0">
                          <a:solidFill>
                            <a:srgbClr val="000000"/>
                          </a:solidFill>
                          <a:effectLst/>
                          <a:latin typeface="Calibri" panose="020F0502020204030204" pitchFamily="34" charset="0"/>
                        </a:rPr>
                        <a:t>Podkarpackie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569962623"/>
                  </a:ext>
                </a:extLst>
              </a:tr>
              <a:tr h="88383">
                <a:tc>
                  <a:txBody>
                    <a:bodyPr/>
                    <a:lstStyle/>
                    <a:p>
                      <a:pPr algn="ctr" fontAlgn="ctr"/>
                      <a:r>
                        <a:rPr lang="pl-PL" sz="700" b="1" i="0" u="none" strike="noStrike" dirty="0">
                          <a:solidFill>
                            <a:srgbClr val="000000"/>
                          </a:solidFill>
                          <a:effectLst/>
                          <a:latin typeface="Calibri" panose="020F0502020204030204" pitchFamily="34" charset="0"/>
                        </a:rPr>
                        <a:t>Podlaskie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4050381941"/>
                  </a:ext>
                </a:extLst>
              </a:tr>
              <a:tr h="88383">
                <a:tc>
                  <a:txBody>
                    <a:bodyPr/>
                    <a:lstStyle/>
                    <a:p>
                      <a:pPr algn="ctr" fontAlgn="ctr"/>
                      <a:r>
                        <a:rPr lang="pl-PL" sz="700" b="1" i="0" u="none" strike="noStrike" dirty="0">
                          <a:solidFill>
                            <a:srgbClr val="000000"/>
                          </a:solidFill>
                          <a:effectLst/>
                          <a:latin typeface="Calibri" panose="020F0502020204030204" pitchFamily="34" charset="0"/>
                        </a:rPr>
                        <a:t>Pomorskie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4274481065"/>
                  </a:ext>
                </a:extLst>
              </a:tr>
              <a:tr h="88383">
                <a:tc>
                  <a:txBody>
                    <a:bodyPr/>
                    <a:lstStyle/>
                    <a:p>
                      <a:pPr algn="ctr" fontAlgn="ctr"/>
                      <a:r>
                        <a:rPr lang="pl-PL" sz="700" b="1" i="0" u="none" strike="noStrike" dirty="0">
                          <a:solidFill>
                            <a:srgbClr val="000000"/>
                          </a:solidFill>
                          <a:effectLst/>
                          <a:latin typeface="Calibri" panose="020F0502020204030204" pitchFamily="34" charset="0"/>
                        </a:rPr>
                        <a:t>Śląskie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981843785"/>
                  </a:ext>
                </a:extLst>
              </a:tr>
              <a:tr h="88383">
                <a:tc>
                  <a:txBody>
                    <a:bodyPr/>
                    <a:lstStyle/>
                    <a:p>
                      <a:pPr algn="ctr" fontAlgn="ctr"/>
                      <a:r>
                        <a:rPr lang="pl-PL" sz="700" b="1" i="0" u="none" strike="noStrike" dirty="0">
                          <a:solidFill>
                            <a:srgbClr val="000000"/>
                          </a:solidFill>
                          <a:effectLst/>
                          <a:latin typeface="Calibri" panose="020F0502020204030204" pitchFamily="34" charset="0"/>
                        </a:rPr>
                        <a:t>Świętokrzyskie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52359058"/>
                  </a:ext>
                </a:extLst>
              </a:tr>
              <a:tr h="88383">
                <a:tc>
                  <a:txBody>
                    <a:bodyPr/>
                    <a:lstStyle/>
                    <a:p>
                      <a:pPr algn="ctr" fontAlgn="ctr"/>
                      <a:r>
                        <a:rPr lang="pl-PL" sz="700" b="1" i="0" u="none" strike="noStrike" dirty="0">
                          <a:solidFill>
                            <a:srgbClr val="000000"/>
                          </a:solidFill>
                          <a:effectLst/>
                          <a:latin typeface="Calibri" panose="020F0502020204030204" pitchFamily="34" charset="0"/>
                        </a:rPr>
                        <a:t>Warmińsko-mazurskie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592664761"/>
                  </a:ext>
                </a:extLst>
              </a:tr>
              <a:tr h="88383">
                <a:tc>
                  <a:txBody>
                    <a:bodyPr/>
                    <a:lstStyle/>
                    <a:p>
                      <a:pPr algn="ctr" fontAlgn="ctr"/>
                      <a:r>
                        <a:rPr lang="pl-PL" sz="700" b="1" i="0" u="none" strike="noStrike" dirty="0">
                          <a:solidFill>
                            <a:srgbClr val="000000"/>
                          </a:solidFill>
                          <a:effectLst/>
                          <a:latin typeface="Calibri" panose="020F0502020204030204" pitchFamily="34" charset="0"/>
                        </a:rPr>
                        <a:t>Wielkopolskie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642978016"/>
                  </a:ext>
                </a:extLst>
              </a:tr>
              <a:tr h="88383">
                <a:tc>
                  <a:txBody>
                    <a:bodyPr/>
                    <a:lstStyle/>
                    <a:p>
                      <a:pPr algn="ctr" fontAlgn="ctr"/>
                      <a:r>
                        <a:rPr lang="pl-PL" sz="700" b="1" i="0" u="none" strike="noStrike" dirty="0">
                          <a:solidFill>
                            <a:srgbClr val="000000"/>
                          </a:solidFill>
                          <a:effectLst/>
                          <a:latin typeface="Calibri" panose="020F0502020204030204" pitchFamily="34" charset="0"/>
                        </a:rPr>
                        <a:t>Zachodniopomorskie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852581865"/>
                  </a:ext>
                </a:extLst>
              </a:tr>
              <a:tr h="0">
                <a:tc>
                  <a:txBody>
                    <a:bodyPr/>
                    <a:lstStyle/>
                    <a:p>
                      <a:pPr algn="ctr" fontAlgn="b"/>
                      <a:r>
                        <a:rPr lang="pl-PL" sz="700" b="1" i="0" u="none" strike="noStrike" dirty="0">
                          <a:solidFill>
                            <a:srgbClr val="000000"/>
                          </a:solidFill>
                          <a:effectLst/>
                          <a:latin typeface="Calibri" panose="020F0502020204030204" pitchFamily="34" charset="0"/>
                        </a:rPr>
                        <a:t>Suma</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672271749"/>
                  </a:ext>
                </a:extLst>
              </a:tr>
            </a:tbl>
          </a:graphicData>
        </a:graphic>
      </p:graphicFrame>
      <p:graphicFrame>
        <p:nvGraphicFramePr>
          <p:cNvPr id="9" name="Tabela 8">
            <a:extLst>
              <a:ext uri="{FF2B5EF4-FFF2-40B4-BE49-F238E27FC236}">
                <a16:creationId xmlns:a16="http://schemas.microsoft.com/office/drawing/2014/main" id="{DF0EC9D3-39CF-44B0-A7BF-766E3C87E977}"/>
              </a:ext>
            </a:extLst>
          </p:cNvPr>
          <p:cNvGraphicFramePr>
            <a:graphicFrameLocks noGrp="1"/>
          </p:cNvGraphicFramePr>
          <p:nvPr>
            <p:extLst>
              <p:ext uri="{D42A27DB-BD31-4B8C-83A1-F6EECF244321}">
                <p14:modId xmlns:p14="http://schemas.microsoft.com/office/powerpoint/2010/main" val="3755475821"/>
              </p:ext>
            </p:extLst>
          </p:nvPr>
        </p:nvGraphicFramePr>
        <p:xfrm>
          <a:off x="164773" y="4663411"/>
          <a:ext cx="8874456" cy="2036238"/>
        </p:xfrm>
        <a:graphic>
          <a:graphicData uri="http://schemas.openxmlformats.org/drawingml/2006/table">
            <a:tbl>
              <a:tblPr/>
              <a:tblGrid>
                <a:gridCol w="1149401">
                  <a:extLst>
                    <a:ext uri="{9D8B030D-6E8A-4147-A177-3AD203B41FA5}">
                      <a16:colId xmlns:a16="http://schemas.microsoft.com/office/drawing/2014/main" val="1098394161"/>
                    </a:ext>
                  </a:extLst>
                </a:gridCol>
                <a:gridCol w="594235">
                  <a:extLst>
                    <a:ext uri="{9D8B030D-6E8A-4147-A177-3AD203B41FA5}">
                      <a16:colId xmlns:a16="http://schemas.microsoft.com/office/drawing/2014/main" val="4046269061"/>
                    </a:ext>
                  </a:extLst>
                </a:gridCol>
                <a:gridCol w="594235">
                  <a:extLst>
                    <a:ext uri="{9D8B030D-6E8A-4147-A177-3AD203B41FA5}">
                      <a16:colId xmlns:a16="http://schemas.microsoft.com/office/drawing/2014/main" val="457577845"/>
                    </a:ext>
                  </a:extLst>
                </a:gridCol>
                <a:gridCol w="594235">
                  <a:extLst>
                    <a:ext uri="{9D8B030D-6E8A-4147-A177-3AD203B41FA5}">
                      <a16:colId xmlns:a16="http://schemas.microsoft.com/office/drawing/2014/main" val="790999544"/>
                    </a:ext>
                  </a:extLst>
                </a:gridCol>
                <a:gridCol w="594235">
                  <a:extLst>
                    <a:ext uri="{9D8B030D-6E8A-4147-A177-3AD203B41FA5}">
                      <a16:colId xmlns:a16="http://schemas.microsoft.com/office/drawing/2014/main" val="1641962"/>
                    </a:ext>
                  </a:extLst>
                </a:gridCol>
                <a:gridCol w="594235">
                  <a:extLst>
                    <a:ext uri="{9D8B030D-6E8A-4147-A177-3AD203B41FA5}">
                      <a16:colId xmlns:a16="http://schemas.microsoft.com/office/drawing/2014/main" val="1867483016"/>
                    </a:ext>
                  </a:extLst>
                </a:gridCol>
                <a:gridCol w="594235">
                  <a:extLst>
                    <a:ext uri="{9D8B030D-6E8A-4147-A177-3AD203B41FA5}">
                      <a16:colId xmlns:a16="http://schemas.microsoft.com/office/drawing/2014/main" val="3300154823"/>
                    </a:ext>
                  </a:extLst>
                </a:gridCol>
                <a:gridCol w="594235">
                  <a:extLst>
                    <a:ext uri="{9D8B030D-6E8A-4147-A177-3AD203B41FA5}">
                      <a16:colId xmlns:a16="http://schemas.microsoft.com/office/drawing/2014/main" val="3347605943"/>
                    </a:ext>
                  </a:extLst>
                </a:gridCol>
                <a:gridCol w="594235">
                  <a:extLst>
                    <a:ext uri="{9D8B030D-6E8A-4147-A177-3AD203B41FA5}">
                      <a16:colId xmlns:a16="http://schemas.microsoft.com/office/drawing/2014/main" val="2728590810"/>
                    </a:ext>
                  </a:extLst>
                </a:gridCol>
                <a:gridCol w="594235">
                  <a:extLst>
                    <a:ext uri="{9D8B030D-6E8A-4147-A177-3AD203B41FA5}">
                      <a16:colId xmlns:a16="http://schemas.microsoft.com/office/drawing/2014/main" val="1796286295"/>
                    </a:ext>
                  </a:extLst>
                </a:gridCol>
                <a:gridCol w="594235">
                  <a:extLst>
                    <a:ext uri="{9D8B030D-6E8A-4147-A177-3AD203B41FA5}">
                      <a16:colId xmlns:a16="http://schemas.microsoft.com/office/drawing/2014/main" val="3333376145"/>
                    </a:ext>
                  </a:extLst>
                </a:gridCol>
                <a:gridCol w="594235">
                  <a:extLst>
                    <a:ext uri="{9D8B030D-6E8A-4147-A177-3AD203B41FA5}">
                      <a16:colId xmlns:a16="http://schemas.microsoft.com/office/drawing/2014/main" val="3658260529"/>
                    </a:ext>
                  </a:extLst>
                </a:gridCol>
                <a:gridCol w="594235">
                  <a:extLst>
                    <a:ext uri="{9D8B030D-6E8A-4147-A177-3AD203B41FA5}">
                      <a16:colId xmlns:a16="http://schemas.microsoft.com/office/drawing/2014/main" val="1014314172"/>
                    </a:ext>
                  </a:extLst>
                </a:gridCol>
                <a:gridCol w="594235">
                  <a:extLst>
                    <a:ext uri="{9D8B030D-6E8A-4147-A177-3AD203B41FA5}">
                      <a16:colId xmlns:a16="http://schemas.microsoft.com/office/drawing/2014/main" val="2977295439"/>
                    </a:ext>
                  </a:extLst>
                </a:gridCol>
              </a:tblGrid>
              <a:tr h="88383">
                <a:tc>
                  <a:txBody>
                    <a:bodyPr/>
                    <a:lstStyle/>
                    <a:p>
                      <a:pPr algn="ctr" fontAlgn="b"/>
                      <a:r>
                        <a:rPr lang="pl-PL" sz="700" b="1" i="0" u="none" strike="noStrike" dirty="0">
                          <a:solidFill>
                            <a:srgbClr val="000000"/>
                          </a:solidFill>
                          <a:effectLst/>
                          <a:latin typeface="Calibri" panose="020F0502020204030204" pitchFamily="34" charset="0"/>
                        </a:rPr>
                        <a:t> </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styczeń </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luty</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marzec</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kwiecień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maj</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czerwiec</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lipiec</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sierpień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wrzesień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październik</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listopad</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grudzień</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ctr" fontAlgn="b"/>
                      <a:r>
                        <a:rPr lang="pl-PL" sz="900" b="1" i="0" u="none" strike="noStrike" dirty="0">
                          <a:solidFill>
                            <a:srgbClr val="000000"/>
                          </a:solidFill>
                          <a:effectLst/>
                          <a:latin typeface="Calibri" panose="020F0502020204030204" pitchFamily="34" charset="0"/>
                        </a:rPr>
                        <a:t>Suma</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extLst>
                  <a:ext uri="{0D108BD9-81ED-4DB2-BD59-A6C34878D82A}">
                    <a16:rowId xmlns:a16="http://schemas.microsoft.com/office/drawing/2014/main" val="9435042"/>
                  </a:ext>
                </a:extLst>
              </a:tr>
              <a:tr h="88383">
                <a:tc>
                  <a:txBody>
                    <a:bodyPr/>
                    <a:lstStyle/>
                    <a:p>
                      <a:pPr algn="ctr" fontAlgn="ctr"/>
                      <a:r>
                        <a:rPr lang="pl-PL" sz="700" b="1" i="0" u="none" strike="noStrike" dirty="0">
                          <a:solidFill>
                            <a:srgbClr val="000000"/>
                          </a:solidFill>
                          <a:effectLst/>
                          <a:latin typeface="Calibri" panose="020F0502020204030204" pitchFamily="34" charset="0"/>
                        </a:rPr>
                        <a:t>Dolnośląskie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531990355"/>
                  </a:ext>
                </a:extLst>
              </a:tr>
              <a:tr h="88383">
                <a:tc>
                  <a:txBody>
                    <a:bodyPr/>
                    <a:lstStyle/>
                    <a:p>
                      <a:pPr algn="ctr" fontAlgn="ctr"/>
                      <a:r>
                        <a:rPr lang="pl-PL" sz="700" b="1" i="0" u="none" strike="noStrike" dirty="0">
                          <a:solidFill>
                            <a:srgbClr val="000000"/>
                          </a:solidFill>
                          <a:effectLst/>
                          <a:latin typeface="Calibri" panose="020F0502020204030204" pitchFamily="34" charset="0"/>
                        </a:rPr>
                        <a:t>Kujawsko-pomorskie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507887715"/>
                  </a:ext>
                </a:extLst>
              </a:tr>
              <a:tr h="88383">
                <a:tc>
                  <a:txBody>
                    <a:bodyPr/>
                    <a:lstStyle/>
                    <a:p>
                      <a:pPr algn="ctr" fontAlgn="ctr"/>
                      <a:r>
                        <a:rPr lang="pl-PL" sz="700" b="1" i="0" u="none" strike="noStrike" dirty="0">
                          <a:solidFill>
                            <a:srgbClr val="000000"/>
                          </a:solidFill>
                          <a:effectLst/>
                          <a:latin typeface="Calibri" panose="020F0502020204030204" pitchFamily="34" charset="0"/>
                        </a:rPr>
                        <a:t>Lubelskie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210272817"/>
                  </a:ext>
                </a:extLst>
              </a:tr>
              <a:tr h="88383">
                <a:tc>
                  <a:txBody>
                    <a:bodyPr/>
                    <a:lstStyle/>
                    <a:p>
                      <a:pPr algn="ctr" fontAlgn="ctr"/>
                      <a:r>
                        <a:rPr lang="pl-PL" sz="700" b="1" i="0" u="none" strike="noStrike" dirty="0">
                          <a:solidFill>
                            <a:srgbClr val="000000"/>
                          </a:solidFill>
                          <a:effectLst/>
                          <a:latin typeface="Calibri" panose="020F0502020204030204" pitchFamily="34" charset="0"/>
                        </a:rPr>
                        <a:t>Lubuskie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624754482"/>
                  </a:ext>
                </a:extLst>
              </a:tr>
              <a:tr h="88383">
                <a:tc>
                  <a:txBody>
                    <a:bodyPr/>
                    <a:lstStyle/>
                    <a:p>
                      <a:pPr algn="ctr" fontAlgn="ctr"/>
                      <a:r>
                        <a:rPr lang="pl-PL" sz="700" b="1" i="0" u="none" strike="noStrike" dirty="0">
                          <a:solidFill>
                            <a:srgbClr val="000000"/>
                          </a:solidFill>
                          <a:effectLst/>
                          <a:latin typeface="Calibri" panose="020F0502020204030204" pitchFamily="34" charset="0"/>
                        </a:rPr>
                        <a:t>Łódzkie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101990098"/>
                  </a:ext>
                </a:extLst>
              </a:tr>
              <a:tr h="88383">
                <a:tc>
                  <a:txBody>
                    <a:bodyPr/>
                    <a:lstStyle/>
                    <a:p>
                      <a:pPr algn="ctr" fontAlgn="ctr"/>
                      <a:r>
                        <a:rPr lang="pl-PL" sz="700" b="1" i="0" u="none" strike="noStrike" dirty="0">
                          <a:solidFill>
                            <a:srgbClr val="000000"/>
                          </a:solidFill>
                          <a:effectLst/>
                          <a:latin typeface="Calibri" panose="020F0502020204030204" pitchFamily="34" charset="0"/>
                        </a:rPr>
                        <a:t>Małopolskie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87458348"/>
                  </a:ext>
                </a:extLst>
              </a:tr>
              <a:tr h="88383">
                <a:tc>
                  <a:txBody>
                    <a:bodyPr/>
                    <a:lstStyle/>
                    <a:p>
                      <a:pPr algn="ctr" fontAlgn="ctr"/>
                      <a:r>
                        <a:rPr lang="pl-PL" sz="700" b="1" i="0" u="none" strike="noStrike" dirty="0">
                          <a:solidFill>
                            <a:srgbClr val="000000"/>
                          </a:solidFill>
                          <a:effectLst/>
                          <a:latin typeface="Calibri" panose="020F0502020204030204" pitchFamily="34" charset="0"/>
                        </a:rPr>
                        <a:t>Mazowieckie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813943332"/>
                  </a:ext>
                </a:extLst>
              </a:tr>
              <a:tr h="88383">
                <a:tc>
                  <a:txBody>
                    <a:bodyPr/>
                    <a:lstStyle/>
                    <a:p>
                      <a:pPr algn="ctr" fontAlgn="ctr"/>
                      <a:r>
                        <a:rPr lang="pl-PL" sz="700" b="1" i="0" u="none" strike="noStrike" dirty="0">
                          <a:solidFill>
                            <a:srgbClr val="000000"/>
                          </a:solidFill>
                          <a:effectLst/>
                          <a:latin typeface="Calibri" panose="020F0502020204030204" pitchFamily="34" charset="0"/>
                        </a:rPr>
                        <a:t>Opolskie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563362957"/>
                  </a:ext>
                </a:extLst>
              </a:tr>
              <a:tr h="88383">
                <a:tc>
                  <a:txBody>
                    <a:bodyPr/>
                    <a:lstStyle/>
                    <a:p>
                      <a:pPr algn="ctr" fontAlgn="ctr"/>
                      <a:r>
                        <a:rPr lang="pl-PL" sz="700" b="1" i="0" u="none" strike="noStrike" dirty="0">
                          <a:solidFill>
                            <a:srgbClr val="000000"/>
                          </a:solidFill>
                          <a:effectLst/>
                          <a:latin typeface="Calibri" panose="020F0502020204030204" pitchFamily="34" charset="0"/>
                        </a:rPr>
                        <a:t>Podkarpackie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569962623"/>
                  </a:ext>
                </a:extLst>
              </a:tr>
              <a:tr h="88383">
                <a:tc>
                  <a:txBody>
                    <a:bodyPr/>
                    <a:lstStyle/>
                    <a:p>
                      <a:pPr algn="ctr" fontAlgn="ctr"/>
                      <a:r>
                        <a:rPr lang="pl-PL" sz="700" b="1" i="0" u="none" strike="noStrike" dirty="0">
                          <a:solidFill>
                            <a:srgbClr val="000000"/>
                          </a:solidFill>
                          <a:effectLst/>
                          <a:latin typeface="Calibri" panose="020F0502020204030204" pitchFamily="34" charset="0"/>
                        </a:rPr>
                        <a:t>Podlaskie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4050381941"/>
                  </a:ext>
                </a:extLst>
              </a:tr>
              <a:tr h="88383">
                <a:tc>
                  <a:txBody>
                    <a:bodyPr/>
                    <a:lstStyle/>
                    <a:p>
                      <a:pPr algn="ctr" fontAlgn="ctr"/>
                      <a:r>
                        <a:rPr lang="pl-PL" sz="700" b="1" i="0" u="none" strike="noStrike" dirty="0">
                          <a:solidFill>
                            <a:srgbClr val="000000"/>
                          </a:solidFill>
                          <a:effectLst/>
                          <a:latin typeface="Calibri" panose="020F0502020204030204" pitchFamily="34" charset="0"/>
                        </a:rPr>
                        <a:t>Pomorskie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4274481065"/>
                  </a:ext>
                </a:extLst>
              </a:tr>
              <a:tr h="88383">
                <a:tc>
                  <a:txBody>
                    <a:bodyPr/>
                    <a:lstStyle/>
                    <a:p>
                      <a:pPr algn="ctr" fontAlgn="ctr"/>
                      <a:r>
                        <a:rPr lang="pl-PL" sz="700" b="1" i="0" u="none" strike="noStrike" dirty="0">
                          <a:solidFill>
                            <a:srgbClr val="000000"/>
                          </a:solidFill>
                          <a:effectLst/>
                          <a:latin typeface="Calibri" panose="020F0502020204030204" pitchFamily="34" charset="0"/>
                        </a:rPr>
                        <a:t>Śląskie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981843785"/>
                  </a:ext>
                </a:extLst>
              </a:tr>
              <a:tr h="88383">
                <a:tc>
                  <a:txBody>
                    <a:bodyPr/>
                    <a:lstStyle/>
                    <a:p>
                      <a:pPr algn="ctr" fontAlgn="ctr"/>
                      <a:r>
                        <a:rPr lang="pl-PL" sz="700" b="1" i="0" u="none" strike="noStrike" dirty="0">
                          <a:solidFill>
                            <a:srgbClr val="000000"/>
                          </a:solidFill>
                          <a:effectLst/>
                          <a:latin typeface="Calibri" panose="020F0502020204030204" pitchFamily="34" charset="0"/>
                        </a:rPr>
                        <a:t>Świętokrzyskie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52359058"/>
                  </a:ext>
                </a:extLst>
              </a:tr>
              <a:tr h="88383">
                <a:tc>
                  <a:txBody>
                    <a:bodyPr/>
                    <a:lstStyle/>
                    <a:p>
                      <a:pPr algn="ctr" fontAlgn="ctr"/>
                      <a:r>
                        <a:rPr lang="pl-PL" sz="700" b="1" i="0" u="none" strike="noStrike" dirty="0">
                          <a:solidFill>
                            <a:srgbClr val="000000"/>
                          </a:solidFill>
                          <a:effectLst/>
                          <a:latin typeface="Calibri" panose="020F0502020204030204" pitchFamily="34" charset="0"/>
                        </a:rPr>
                        <a:t>Warmińsko-mazurskie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592664761"/>
                  </a:ext>
                </a:extLst>
              </a:tr>
              <a:tr h="88383">
                <a:tc>
                  <a:txBody>
                    <a:bodyPr/>
                    <a:lstStyle/>
                    <a:p>
                      <a:pPr algn="ctr" fontAlgn="ctr"/>
                      <a:r>
                        <a:rPr lang="pl-PL" sz="700" b="1" i="0" u="none" strike="noStrike" dirty="0">
                          <a:solidFill>
                            <a:srgbClr val="000000"/>
                          </a:solidFill>
                          <a:effectLst/>
                          <a:latin typeface="Calibri" panose="020F0502020204030204" pitchFamily="34" charset="0"/>
                        </a:rPr>
                        <a:t>Wielkopolskie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642978016"/>
                  </a:ext>
                </a:extLst>
              </a:tr>
              <a:tr h="88383">
                <a:tc>
                  <a:txBody>
                    <a:bodyPr/>
                    <a:lstStyle/>
                    <a:p>
                      <a:pPr algn="ctr" fontAlgn="ctr"/>
                      <a:r>
                        <a:rPr lang="pl-PL" sz="700" b="1" i="0" u="none" strike="noStrike" dirty="0">
                          <a:solidFill>
                            <a:srgbClr val="000000"/>
                          </a:solidFill>
                          <a:effectLst/>
                          <a:latin typeface="Calibri" panose="020F0502020204030204" pitchFamily="34" charset="0"/>
                        </a:rPr>
                        <a:t>Zachodniopomorskie</a:t>
                      </a:r>
                    </a:p>
                  </a:txBody>
                  <a:tcPr marL="4751" marR="4751" marT="4751"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pl-PL" sz="700" b="0"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852581865"/>
                  </a:ext>
                </a:extLst>
              </a:tr>
              <a:tr h="88383">
                <a:tc>
                  <a:txBody>
                    <a:bodyPr/>
                    <a:lstStyle/>
                    <a:p>
                      <a:pPr algn="ctr" fontAlgn="b"/>
                      <a:r>
                        <a:rPr lang="pl-PL" sz="700" b="1" i="0" u="none" strike="noStrike" dirty="0">
                          <a:solidFill>
                            <a:srgbClr val="000000"/>
                          </a:solidFill>
                          <a:effectLst/>
                          <a:latin typeface="Calibri" panose="020F0502020204030204" pitchFamily="34" charset="0"/>
                        </a:rPr>
                        <a:t>Suma</a:t>
                      </a:r>
                    </a:p>
                  </a:txBody>
                  <a:tcPr marL="4751" marR="4751" marT="4751"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3E5A9"/>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fontAlgn="b"/>
                      <a:endParaRPr lang="pl-PL" sz="700" b="1" i="0" u="none" strike="noStrike" dirty="0">
                        <a:solidFill>
                          <a:srgbClr val="000000"/>
                        </a:solidFill>
                        <a:effectLst/>
                        <a:latin typeface="Calibri" panose="020F0502020204030204" pitchFamily="34" charset="0"/>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r" defTabSz="914400" rtl="0" eaLnBrk="1" fontAlgn="b" latinLnBrk="0" hangingPunct="1"/>
                      <a:endParaRPr lang="pl-PL" sz="700" b="0" i="0" u="none" strike="noStrike" kern="1200" dirty="0">
                        <a:solidFill>
                          <a:srgbClr val="000000"/>
                        </a:solidFill>
                        <a:effectLst/>
                        <a:latin typeface="Calibri" panose="020F0502020204030204" pitchFamily="34" charset="0"/>
                        <a:ea typeface="+mn-ea"/>
                        <a:cs typeface="+mn-cs"/>
                      </a:endParaRPr>
                    </a:p>
                  </a:txBody>
                  <a:tcPr marL="4751" marR="4751" marT="4751"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672271749"/>
                  </a:ext>
                </a:extLst>
              </a:tr>
            </a:tbl>
          </a:graphicData>
        </a:graphic>
      </p:graphicFrame>
    </p:spTree>
    <p:extLst>
      <p:ext uri="{BB962C8B-B14F-4D97-AF65-F5344CB8AC3E}">
        <p14:creationId xmlns:p14="http://schemas.microsoft.com/office/powerpoint/2010/main" val="3137140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47</a:t>
            </a:r>
          </a:p>
        </p:txBody>
      </p:sp>
      <p:pic>
        <p:nvPicPr>
          <p:cNvPr id="14" name="Obraz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5" y="6180983"/>
            <a:ext cx="1547861" cy="480107"/>
          </a:xfrm>
          <a:prstGeom prst="rect">
            <a:avLst/>
          </a:prstGeom>
        </p:spPr>
      </p:pic>
      <mc:AlternateContent xmlns:mc="http://schemas.openxmlformats.org/markup-compatibility/2006" xmlns:a14="http://schemas.microsoft.com/office/drawing/2010/main">
        <mc:Choice Requires="a14">
          <p:sp>
            <p:nvSpPr>
              <p:cNvPr id="15" name="Symbol zastępczy zawartości 2"/>
              <p:cNvSpPr txBox="1">
                <a:spLocks/>
              </p:cNvSpPr>
              <p:nvPr/>
            </p:nvSpPr>
            <p:spPr>
              <a:xfrm>
                <a:off x="231443" y="1374678"/>
                <a:ext cx="8477865" cy="52864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002060"/>
                  </a:buClr>
                  <a:buNone/>
                  <a:defRPr/>
                </a:pPr>
                <a:r>
                  <a:rPr lang="pl-PL" sz="1600" dirty="0">
                    <a:latin typeface="Fira Sans" panose="020B0503050000020004" pitchFamily="34" charset="0"/>
                    <a:ea typeface="Fira Sans" panose="020B0503050000020004" pitchFamily="34" charset="0"/>
                    <a:cs typeface="Arial" panose="020B0604020202020204" pitchFamily="34" charset="0"/>
                  </a:rPr>
                  <a:t>Analogicznie względem poprzedniego przypadku zdefiniowano funkcję celu opartą na metodzie najmniejszych kwadratów.</a:t>
                </a:r>
              </a:p>
              <a:p>
                <a:pPr marL="0" indent="0">
                  <a:lnSpc>
                    <a:spcPct val="150000"/>
                  </a:lnSpc>
                  <a:buClr>
                    <a:srgbClr val="002060"/>
                  </a:buClr>
                  <a:buNone/>
                  <a:defRPr/>
                </a:pPr>
                <a:endParaRPr lang="pl-PL" sz="1600" dirty="0">
                  <a:solidFill>
                    <a:srgbClr val="001D77"/>
                  </a:solidFill>
                  <a:latin typeface="Fira Sans" panose="020B0503050000020004" pitchFamily="34" charset="0"/>
                  <a:ea typeface="Fira Sans" panose="020B0503050000020004" pitchFamily="34" charset="0"/>
                </a:endParaRPr>
              </a:p>
              <a:p>
                <a:pPr marL="0" indent="0">
                  <a:lnSpc>
                    <a:spcPct val="150000"/>
                  </a:lnSpc>
                  <a:buClr>
                    <a:srgbClr val="002060"/>
                  </a:buClr>
                  <a:buNone/>
                  <a:defRPr/>
                </a:pPr>
                <a:endParaRPr lang="pl-PL" sz="1600" dirty="0">
                  <a:solidFill>
                    <a:srgbClr val="001D77"/>
                  </a:solidFill>
                  <a:latin typeface="Fira Sans" panose="020B0503050000020004" pitchFamily="34" charset="0"/>
                  <a:ea typeface="Fira Sans" panose="020B0503050000020004" pitchFamily="34" charset="0"/>
                </a:endParaRPr>
              </a:p>
              <a:p>
                <a:pPr marL="0" indent="0">
                  <a:lnSpc>
                    <a:spcPct val="150000"/>
                  </a:lnSpc>
                  <a:buClr>
                    <a:srgbClr val="002060"/>
                  </a:buClr>
                  <a:buNone/>
                  <a:defRPr/>
                </a:pPr>
                <a:endParaRPr lang="pl-PL" sz="1600" dirty="0">
                  <a:solidFill>
                    <a:srgbClr val="001D77"/>
                  </a:solidFill>
                  <a:latin typeface="Fira Sans" panose="020B0503050000020004" pitchFamily="34" charset="0"/>
                  <a:ea typeface="Fira Sans" panose="020B0503050000020004" pitchFamily="34" charset="0"/>
                </a:endParaRPr>
              </a:p>
              <a:p>
                <a:pPr marL="752475" lvl="1" indent="-285750">
                  <a:lnSpc>
                    <a:spcPct val="100000"/>
                  </a:lnSpc>
                  <a:spcBef>
                    <a:spcPts val="1200"/>
                  </a:spcBef>
                  <a:buClr>
                    <a:schemeClr val="tx1"/>
                  </a:buClr>
                  <a:buFont typeface="Wingdings" panose="05000000000000000000" pitchFamily="2" charset="2"/>
                  <a:buChar char="§"/>
                  <a:defRPr/>
                </a:pPr>
                <a:r>
                  <a:rPr lang="pl-PL" sz="1600" dirty="0">
                    <a:latin typeface="Fira Sans" panose="020B0503050000020004" pitchFamily="34" charset="0"/>
                    <a:ea typeface="Fira Sans" panose="020B0503050000020004" pitchFamily="34" charset="0"/>
                    <a:cs typeface="Arial" panose="020B0604020202020204" pitchFamily="34" charset="0"/>
                  </a:rPr>
                  <a:t> </a:t>
                </a:r>
                <a14:m>
                  <m:oMath xmlns:m="http://schemas.openxmlformats.org/officeDocument/2006/math">
                    <m:d>
                      <m:dPr>
                        <m:begChr m:val="["/>
                        <m:endChr m:val="]"/>
                        <m:ctrlPr>
                          <a:rPr lang="pl-PL" sz="1600" b="0" i="1" smtClean="0">
                            <a:latin typeface="Cambria Math" panose="02040503050406030204" pitchFamily="18" charset="0"/>
                          </a:rPr>
                        </m:ctrlPr>
                      </m:dPr>
                      <m:e>
                        <m:sSubSup>
                          <m:sSubSupPr>
                            <m:ctrlPr>
                              <a:rPr lang="pl-PL" sz="1600" i="1">
                                <a:latin typeface="Cambria Math" panose="02040503050406030204" pitchFamily="18" charset="0"/>
                              </a:rPr>
                            </m:ctrlPr>
                          </m:sSubSupPr>
                          <m:e>
                            <m:r>
                              <a:rPr lang="pl-PL" sz="1600" i="1">
                                <a:latin typeface="Cambria Math" panose="02040503050406030204" pitchFamily="18" charset="0"/>
                              </a:rPr>
                              <m:t>𝐴</m:t>
                            </m:r>
                          </m:e>
                          <m:sub>
                            <m:r>
                              <a:rPr lang="pl-PL" sz="1600" i="1">
                                <a:latin typeface="Cambria Math" panose="02040503050406030204" pitchFamily="18" charset="0"/>
                              </a:rPr>
                              <m:t>𝑖𝑗</m:t>
                            </m:r>
                          </m:sub>
                          <m:sup>
                            <m:d>
                              <m:dPr>
                                <m:ctrlPr>
                                  <a:rPr lang="pl-PL" sz="1600" i="1">
                                    <a:latin typeface="Cambria Math" panose="02040503050406030204" pitchFamily="18" charset="0"/>
                                  </a:rPr>
                                </m:ctrlPr>
                              </m:dPr>
                              <m:e>
                                <m:r>
                                  <a:rPr lang="pl-PL" sz="1600" i="1">
                                    <a:latin typeface="Cambria Math" panose="02040503050406030204" pitchFamily="18" charset="0"/>
                                  </a:rPr>
                                  <m:t>𝑘</m:t>
                                </m:r>
                              </m:e>
                            </m:d>
                          </m:sup>
                        </m:sSubSup>
                      </m:e>
                    </m:d>
                  </m:oMath>
                </a14:m>
                <a:r>
                  <a:rPr lang="pl-PL" sz="1600" dirty="0">
                    <a:latin typeface="Fira Sans" panose="020B0503050000020004" pitchFamily="34" charset="0"/>
                    <a:ea typeface="Fira Sans" panose="020B0503050000020004" pitchFamily="34" charset="0"/>
                  </a:rPr>
                  <a:t> to </a:t>
                </a:r>
                <a14:m>
                  <m:oMath xmlns:m="http://schemas.openxmlformats.org/officeDocument/2006/math">
                    <m:r>
                      <a:rPr lang="pl-PL" sz="1600" i="1" dirty="0" smtClean="0">
                        <a:latin typeface="Cambria Math" panose="02040503050406030204" pitchFamily="18" charset="0"/>
                        <a:ea typeface="Fira Sans" panose="020B0503050000020004" pitchFamily="34" charset="0"/>
                      </a:rPr>
                      <m:t>𝑘</m:t>
                    </m:r>
                  </m:oMath>
                </a14:m>
                <a:r>
                  <a:rPr lang="pl-PL" sz="1600" dirty="0">
                    <a:latin typeface="Fira Sans" panose="020B0503050000020004" pitchFamily="34" charset="0"/>
                    <a:ea typeface="Fira Sans" panose="020B0503050000020004" pitchFamily="34" charset="0"/>
                  </a:rPr>
                  <a:t>-ta macierz nieznanych wartości o wymiarach </a:t>
                </a:r>
                <a14:m>
                  <m:oMath xmlns:m="http://schemas.openxmlformats.org/officeDocument/2006/math">
                    <m:r>
                      <a:rPr lang="pl-PL" sz="1600" i="1" dirty="0" smtClean="0">
                        <a:latin typeface="Cambria Math" panose="02040503050406030204" pitchFamily="18" charset="0"/>
                        <a:ea typeface="Fira Sans" panose="020B0503050000020004" pitchFamily="34" charset="0"/>
                      </a:rPr>
                      <m:t>𝑛</m:t>
                    </m:r>
                    <m:r>
                      <a:rPr lang="pl-PL" sz="1600" i="1" dirty="0" smtClean="0">
                        <a:latin typeface="Cambria Math" panose="02040503050406030204" pitchFamily="18" charset="0"/>
                        <a:ea typeface="Fira Sans" panose="020B0503050000020004" pitchFamily="34" charset="0"/>
                      </a:rPr>
                      <m:t> </m:t>
                    </m:r>
                    <m:r>
                      <a:rPr lang="pl-PL" sz="1600" i="1" dirty="0" smtClean="0">
                        <a:latin typeface="Cambria Math" panose="02040503050406030204" pitchFamily="18" charset="0"/>
                        <a:ea typeface="Fira Sans" panose="020B0503050000020004" pitchFamily="34" charset="0"/>
                      </a:rPr>
                      <m:t>𝑥</m:t>
                    </m:r>
                    <m:r>
                      <a:rPr lang="pl-PL" sz="1600" i="1" dirty="0" smtClean="0">
                        <a:latin typeface="Cambria Math" panose="02040503050406030204" pitchFamily="18" charset="0"/>
                        <a:ea typeface="Fira Sans" panose="020B0503050000020004" pitchFamily="34" charset="0"/>
                      </a:rPr>
                      <m:t> </m:t>
                    </m:r>
                    <m:r>
                      <a:rPr lang="pl-PL" sz="1600" i="1" dirty="0" smtClean="0">
                        <a:latin typeface="Cambria Math" panose="02040503050406030204" pitchFamily="18" charset="0"/>
                        <a:ea typeface="Fira Sans" panose="020B0503050000020004" pitchFamily="34" charset="0"/>
                      </a:rPr>
                      <m:t>𝑚</m:t>
                    </m:r>
                  </m:oMath>
                </a14:m>
                <a:r>
                  <a:rPr lang="pl-PL" sz="1600" dirty="0">
                    <a:latin typeface="Fira Sans" panose="020B0503050000020004" pitchFamily="34" charset="0"/>
                    <a:ea typeface="Fira Sans" panose="020B0503050000020004" pitchFamily="34" charset="0"/>
                  </a:rPr>
                  <a:t> </a:t>
                </a:r>
              </a:p>
              <a:p>
                <a:pPr marL="752475" lvl="1" indent="-285750">
                  <a:lnSpc>
                    <a:spcPct val="100000"/>
                  </a:lnSpc>
                  <a:spcBef>
                    <a:spcPts val="1200"/>
                  </a:spcBef>
                  <a:buClr>
                    <a:schemeClr val="tx1"/>
                  </a:buClr>
                  <a:buFont typeface="Wingdings" panose="05000000000000000000" pitchFamily="2" charset="2"/>
                  <a:buChar char="§"/>
                  <a:defRPr/>
                </a:pPr>
                <a14:m>
                  <m:oMath xmlns:m="http://schemas.openxmlformats.org/officeDocument/2006/math">
                    <m:sSub>
                      <m:sSubPr>
                        <m:ctrlPr>
                          <a:rPr lang="pl-PL" sz="1600" i="1">
                            <a:latin typeface="Cambria Math" panose="02040503050406030204" pitchFamily="18" charset="0"/>
                          </a:rPr>
                        </m:ctrlPr>
                      </m:sSubPr>
                      <m:e>
                        <m:r>
                          <a:rPr lang="pl-PL" sz="1600" i="1">
                            <a:latin typeface="Cambria Math" panose="02040503050406030204" pitchFamily="18" charset="0"/>
                          </a:rPr>
                          <m:t>𝑟</m:t>
                        </m:r>
                      </m:e>
                      <m:sub>
                        <m:r>
                          <a:rPr lang="pl-PL" sz="1600" i="1">
                            <a:latin typeface="Cambria Math" panose="02040503050406030204" pitchFamily="18" charset="0"/>
                          </a:rPr>
                          <m:t>𝑖</m:t>
                        </m:r>
                      </m:sub>
                    </m:sSub>
                  </m:oMath>
                </a14:m>
                <a:r>
                  <a:rPr lang="pl-PL" sz="1600" dirty="0">
                    <a:latin typeface="Fira Sans" panose="020B0503050000020004" pitchFamily="34" charset="0"/>
                    <a:ea typeface="Fira Sans" panose="020B0503050000020004" pitchFamily="34" charset="0"/>
                  </a:rPr>
                  <a:t> to zadana suma i-tego wiersza, </a:t>
                </a:r>
                <a:r>
                  <a:rPr lang="en-GB" sz="1600" dirty="0">
                    <a:latin typeface="Fira Sans" panose="020B0503050000020004" pitchFamily="34" charset="0"/>
                    <a:ea typeface="Fira Sans" panose="020B0503050000020004" pitchFamily="34" charset="0"/>
                    <a:cs typeface="Arial" panose="020B0604020202020204" pitchFamily="34" charset="0"/>
                  </a:rPr>
                  <a:t> </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822325" lvl="1" indent="-355600">
                  <a:lnSpc>
                    <a:spcPct val="100000"/>
                  </a:lnSpc>
                  <a:spcBef>
                    <a:spcPts val="0"/>
                  </a:spcBef>
                  <a:buClr>
                    <a:schemeClr val="tx1"/>
                  </a:buClr>
                  <a:buFont typeface="Wingdings" panose="05000000000000000000" pitchFamily="2" charset="2"/>
                  <a:buChar char="§"/>
                  <a:defRPr/>
                </a:pPr>
                <a14:m>
                  <m:oMath xmlns:m="http://schemas.openxmlformats.org/officeDocument/2006/math">
                    <m:sSubSup>
                      <m:sSubSupPr>
                        <m:ctrlPr>
                          <a:rPr lang="pl-PL" sz="1600" i="1">
                            <a:latin typeface="Cambria Math" panose="02040503050406030204" pitchFamily="18" charset="0"/>
                          </a:rPr>
                        </m:ctrlPr>
                      </m:sSubSupPr>
                      <m:e>
                        <m:r>
                          <a:rPr lang="pl-PL" sz="1600" i="1">
                            <a:latin typeface="Cambria Math" panose="02040503050406030204" pitchFamily="18" charset="0"/>
                          </a:rPr>
                          <m:t>𝑐</m:t>
                        </m:r>
                      </m:e>
                      <m:sub>
                        <m:r>
                          <a:rPr lang="pl-PL" sz="1600" i="1">
                            <a:latin typeface="Cambria Math" panose="02040503050406030204" pitchFamily="18" charset="0"/>
                          </a:rPr>
                          <m:t>𝑗</m:t>
                        </m:r>
                      </m:sub>
                      <m:sup>
                        <m:r>
                          <a:rPr lang="pl-PL" sz="1600" i="1">
                            <a:latin typeface="Cambria Math" panose="02040503050406030204" pitchFamily="18" charset="0"/>
                          </a:rPr>
                          <m:t>(</m:t>
                        </m:r>
                        <m:r>
                          <a:rPr lang="pl-PL" sz="1600" i="1">
                            <a:latin typeface="Cambria Math" panose="02040503050406030204" pitchFamily="18" charset="0"/>
                          </a:rPr>
                          <m:t>𝑘</m:t>
                        </m:r>
                        <m:r>
                          <a:rPr lang="pl-PL" sz="1600" i="1">
                            <a:latin typeface="Cambria Math" panose="02040503050406030204" pitchFamily="18" charset="0"/>
                          </a:rPr>
                          <m:t>)</m:t>
                        </m:r>
                      </m:sup>
                    </m:sSubSup>
                  </m:oMath>
                </a14:m>
                <a:r>
                  <a:rPr lang="pl-PL" sz="1600" dirty="0">
                    <a:latin typeface="Fira Sans" panose="020B0503050000020004" pitchFamily="34" charset="0"/>
                    <a:ea typeface="Fira Sans" panose="020B0503050000020004" pitchFamily="34" charset="0"/>
                  </a:rPr>
                  <a:t> to zadana suma j-tej kolumny dla k-tej macierzy,</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822325" lvl="1" indent="-355600">
                  <a:lnSpc>
                    <a:spcPct val="100000"/>
                  </a:lnSpc>
                  <a:spcBef>
                    <a:spcPts val="0"/>
                  </a:spcBef>
                  <a:buClr>
                    <a:schemeClr val="tx1"/>
                  </a:buClr>
                  <a:buFont typeface="Wingdings" panose="05000000000000000000" pitchFamily="2" charset="2"/>
                  <a:buChar char="§"/>
                  <a:defRPr/>
                </a:pPr>
                <a14:m>
                  <m:oMath xmlns:m="http://schemas.openxmlformats.org/officeDocument/2006/math">
                    <m:r>
                      <a:rPr lang="pl-PL" sz="1600" i="1">
                        <a:latin typeface="Cambria Math" panose="02040503050406030204" pitchFamily="18" charset="0"/>
                      </a:rPr>
                      <m:t>𝑆</m:t>
                    </m:r>
                  </m:oMath>
                </a14:m>
                <a:r>
                  <a:rPr lang="pl-PL" sz="1600" dirty="0">
                    <a:latin typeface="Fira Sans" panose="020B0503050000020004" pitchFamily="34" charset="0"/>
                    <a:ea typeface="Fira Sans" panose="020B0503050000020004" pitchFamily="34" charset="0"/>
                  </a:rPr>
                  <a:t> to liczba macierzy, </a:t>
                </a:r>
              </a:p>
              <a:p>
                <a:pPr marL="822325" lvl="1" indent="-355600">
                  <a:lnSpc>
                    <a:spcPct val="100000"/>
                  </a:lnSpc>
                  <a:spcBef>
                    <a:spcPts val="0"/>
                  </a:spcBef>
                  <a:buClr>
                    <a:schemeClr val="tx1"/>
                  </a:buClr>
                  <a:buFont typeface="Wingdings" panose="05000000000000000000" pitchFamily="2" charset="2"/>
                  <a:buChar char="§"/>
                  <a:defRPr/>
                </a:pPr>
                <a14:m>
                  <m:oMath xmlns:m="http://schemas.openxmlformats.org/officeDocument/2006/math">
                    <m:r>
                      <a:rPr lang="pl-PL" sz="1600" i="1">
                        <a:latin typeface="Cambria Math" panose="02040503050406030204" pitchFamily="18" charset="0"/>
                      </a:rPr>
                      <m:t>𝑛</m:t>
                    </m:r>
                  </m:oMath>
                </a14:m>
                <a:r>
                  <a:rPr lang="pl-PL" sz="1600" dirty="0">
                    <a:latin typeface="Fira Sans" panose="020B0503050000020004" pitchFamily="34" charset="0"/>
                    <a:ea typeface="Fira Sans" panose="020B0503050000020004" pitchFamily="34" charset="0"/>
                  </a:rPr>
                  <a:t> to liczba wierszy w macierzy</a:t>
                </a:r>
              </a:p>
              <a:p>
                <a:pPr marL="822325" lvl="1" indent="-355600">
                  <a:lnSpc>
                    <a:spcPct val="100000"/>
                  </a:lnSpc>
                  <a:spcBef>
                    <a:spcPts val="0"/>
                  </a:spcBef>
                  <a:buClr>
                    <a:schemeClr val="tx1"/>
                  </a:buClr>
                  <a:buFont typeface="Wingdings" panose="05000000000000000000" pitchFamily="2" charset="2"/>
                  <a:buChar char="§"/>
                  <a:defRPr/>
                </a:pPr>
                <a14:m>
                  <m:oMath xmlns:m="http://schemas.openxmlformats.org/officeDocument/2006/math">
                    <m:r>
                      <a:rPr lang="pl-PL" sz="1600" i="1">
                        <a:latin typeface="Cambria Math" panose="02040503050406030204" pitchFamily="18" charset="0"/>
                      </a:rPr>
                      <m:t>𝑚</m:t>
                    </m:r>
                  </m:oMath>
                </a14:m>
                <a:r>
                  <a:rPr lang="pl-PL" sz="1600" dirty="0">
                    <a:latin typeface="Fira Sans" panose="020B0503050000020004" pitchFamily="34" charset="0"/>
                    <a:ea typeface="Fira Sans" panose="020B0503050000020004" pitchFamily="34" charset="0"/>
                  </a:rPr>
                  <a:t> to liczba kolumn w macierzy</a:t>
                </a:r>
              </a:p>
            </p:txBody>
          </p:sp>
        </mc:Choice>
        <mc:Fallback xmlns="">
          <p:sp>
            <p:nvSpPr>
              <p:cNvPr id="15" name="Symbol zastępczy zawartości 2"/>
              <p:cNvSpPr txBox="1">
                <a:spLocks noRot="1" noChangeAspect="1" noMove="1" noResize="1" noEditPoints="1" noAdjustHandles="1" noChangeArrowheads="1" noChangeShapeType="1" noTextEdit="1"/>
              </p:cNvSpPr>
              <p:nvPr/>
            </p:nvSpPr>
            <p:spPr>
              <a:xfrm>
                <a:off x="231443" y="1374678"/>
                <a:ext cx="8477865" cy="5286412"/>
              </a:xfrm>
              <a:prstGeom prst="rect">
                <a:avLst/>
              </a:prstGeom>
              <a:blipFill>
                <a:blip r:embed="rId3"/>
                <a:stretch>
                  <a:fillRect l="-43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 name="Prostokąt 3"/>
              <p:cNvSpPr/>
              <p:nvPr/>
            </p:nvSpPr>
            <p:spPr>
              <a:xfrm>
                <a:off x="581026" y="2378837"/>
                <a:ext cx="7381874" cy="10387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l-PL" i="1" smtClean="0">
                          <a:latin typeface="Cambria Math" panose="02040503050406030204" pitchFamily="18" charset="0"/>
                        </a:rPr>
                        <m:t>𝑓</m:t>
                      </m:r>
                      <m:d>
                        <m:dPr>
                          <m:ctrlPr>
                            <a:rPr lang="pl-PL" i="1">
                              <a:latin typeface="Cambria Math" panose="02040503050406030204" pitchFamily="18" charset="0"/>
                            </a:rPr>
                          </m:ctrlPr>
                        </m:dPr>
                        <m:e>
                          <m:r>
                            <a:rPr lang="pl-PL" i="1">
                              <a:latin typeface="Cambria Math" panose="02040503050406030204" pitchFamily="18" charset="0"/>
                            </a:rPr>
                            <m:t>𝐴</m:t>
                          </m:r>
                        </m:e>
                      </m:d>
                      <m:r>
                        <a:rPr lang="pl-PL" i="1">
                          <a:latin typeface="Cambria Math" panose="02040503050406030204" pitchFamily="18" charset="0"/>
                        </a:rPr>
                        <m:t>=</m:t>
                      </m:r>
                      <m:nary>
                        <m:naryPr>
                          <m:chr m:val="∑"/>
                          <m:limLoc m:val="undOvr"/>
                          <m:ctrlPr>
                            <a:rPr lang="pl-PL" i="1" smtClean="0">
                              <a:latin typeface="Cambria Math" panose="02040503050406030204" pitchFamily="18" charset="0"/>
                            </a:rPr>
                          </m:ctrlPr>
                        </m:naryPr>
                        <m:sub>
                          <m:r>
                            <a:rPr lang="pl-PL" i="1">
                              <a:latin typeface="Cambria Math" panose="02040503050406030204" pitchFamily="18" charset="0"/>
                            </a:rPr>
                            <m:t>𝑘</m:t>
                          </m:r>
                          <m:r>
                            <a:rPr lang="pl-PL" i="0">
                              <a:latin typeface="Cambria Math" panose="02040503050406030204" pitchFamily="18" charset="0"/>
                            </a:rPr>
                            <m:t>=1</m:t>
                          </m:r>
                        </m:sub>
                        <m:sup>
                          <m:r>
                            <a:rPr lang="pl-PL" i="1">
                              <a:latin typeface="Cambria Math" panose="02040503050406030204" pitchFamily="18" charset="0"/>
                            </a:rPr>
                            <m:t>𝑆</m:t>
                          </m:r>
                        </m:sup>
                        <m:e>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𝑗</m:t>
                              </m:r>
                              <m:r>
                                <a:rPr lang="pl-PL">
                                  <a:latin typeface="Cambria Math" panose="02040503050406030204" pitchFamily="18" charset="0"/>
                                </a:rPr>
                                <m:t>=1</m:t>
                              </m:r>
                            </m:sub>
                            <m:sup>
                              <m:r>
                                <a:rPr lang="pl-PL" i="1">
                                  <a:latin typeface="Cambria Math" panose="02040503050406030204" pitchFamily="18" charset="0"/>
                                </a:rPr>
                                <m:t>𝑚</m:t>
                              </m:r>
                            </m:sup>
                            <m:e>
                              <m:sSup>
                                <m:sSupPr>
                                  <m:ctrlPr>
                                    <a:rPr lang="pl-PL" i="1">
                                      <a:latin typeface="Cambria Math" panose="02040503050406030204" pitchFamily="18" charset="0"/>
                                    </a:rPr>
                                  </m:ctrlPr>
                                </m:sSupPr>
                                <m:e>
                                  <m:d>
                                    <m:dPr>
                                      <m:ctrlPr>
                                        <a:rPr lang="pl-PL" i="1">
                                          <a:latin typeface="Cambria Math" panose="02040503050406030204" pitchFamily="18" charset="0"/>
                                        </a:rPr>
                                      </m:ctrlPr>
                                    </m:dPr>
                                    <m:e>
                                      <m:sSubSup>
                                        <m:sSubSupPr>
                                          <m:ctrlPr>
                                            <a:rPr lang="pl-PL" i="1">
                                              <a:latin typeface="Cambria Math" panose="02040503050406030204" pitchFamily="18" charset="0"/>
                                            </a:rPr>
                                          </m:ctrlPr>
                                        </m:sSubSupPr>
                                        <m:e>
                                          <m:r>
                                            <a:rPr lang="pl-PL" i="1">
                                              <a:latin typeface="Cambria Math" panose="02040503050406030204" pitchFamily="18" charset="0"/>
                                            </a:rPr>
                                            <m:t>𝑐</m:t>
                                          </m:r>
                                        </m:e>
                                        <m:sub>
                                          <m:r>
                                            <a:rPr lang="pl-PL" i="1">
                                              <a:latin typeface="Cambria Math" panose="02040503050406030204" pitchFamily="18" charset="0"/>
                                            </a:rPr>
                                            <m:t>𝑗</m:t>
                                          </m:r>
                                        </m:sub>
                                        <m:sup>
                                          <m:r>
                                            <a:rPr lang="pl-PL" i="1">
                                              <a:latin typeface="Cambria Math" panose="02040503050406030204" pitchFamily="18" charset="0"/>
                                            </a:rPr>
                                            <m:t>(</m:t>
                                          </m:r>
                                          <m:r>
                                            <a:rPr lang="pl-PL" i="1">
                                              <a:latin typeface="Cambria Math" panose="02040503050406030204" pitchFamily="18" charset="0"/>
                                            </a:rPr>
                                            <m:t>𝑘</m:t>
                                          </m:r>
                                          <m:r>
                                            <a:rPr lang="pl-PL" i="1">
                                              <a:latin typeface="Cambria Math" panose="02040503050406030204" pitchFamily="18" charset="0"/>
                                            </a:rPr>
                                            <m:t>)</m:t>
                                          </m:r>
                                        </m:sup>
                                      </m:sSubSup>
                                      <m:r>
                                        <a:rPr lang="pl-PL">
                                          <a:latin typeface="Cambria Math" panose="02040503050406030204" pitchFamily="18" charset="0"/>
                                        </a:rPr>
                                        <m:t>− </m:t>
                                      </m:r>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𝑖</m:t>
                                          </m:r>
                                          <m:r>
                                            <a:rPr lang="pl-PL">
                                              <a:latin typeface="Cambria Math" panose="02040503050406030204" pitchFamily="18" charset="0"/>
                                            </a:rPr>
                                            <m:t>=1</m:t>
                                          </m:r>
                                        </m:sub>
                                        <m:sup>
                                          <m:r>
                                            <a:rPr lang="pl-PL" i="1">
                                              <a:latin typeface="Cambria Math" panose="02040503050406030204" pitchFamily="18" charset="0"/>
                                            </a:rPr>
                                            <m:t>𝑛</m:t>
                                          </m:r>
                                        </m:sup>
                                        <m:e>
                                          <m:sSubSup>
                                            <m:sSubSupPr>
                                              <m:ctrlPr>
                                                <a:rPr lang="pl-PL" i="1">
                                                  <a:latin typeface="Cambria Math" panose="02040503050406030204" pitchFamily="18" charset="0"/>
                                                </a:rPr>
                                              </m:ctrlPr>
                                            </m:sSubSupPr>
                                            <m:e>
                                              <m:r>
                                                <a:rPr lang="pl-PL" i="1">
                                                  <a:latin typeface="Cambria Math" panose="02040503050406030204" pitchFamily="18" charset="0"/>
                                                </a:rPr>
                                                <m:t>𝐴</m:t>
                                              </m:r>
                                            </m:e>
                                            <m:sub>
                                              <m:r>
                                                <a:rPr lang="pl-PL" i="1">
                                                  <a:latin typeface="Cambria Math" panose="02040503050406030204" pitchFamily="18" charset="0"/>
                                                </a:rPr>
                                                <m:t>𝑖𝑗</m:t>
                                              </m:r>
                                            </m:sub>
                                            <m:sup>
                                              <m:d>
                                                <m:dPr>
                                                  <m:ctrlPr>
                                                    <a:rPr lang="pl-PL" i="1">
                                                      <a:latin typeface="Cambria Math" panose="02040503050406030204" pitchFamily="18" charset="0"/>
                                                    </a:rPr>
                                                  </m:ctrlPr>
                                                </m:dPr>
                                                <m:e>
                                                  <m:r>
                                                    <a:rPr lang="pl-PL" i="1">
                                                      <a:latin typeface="Cambria Math" panose="02040503050406030204" pitchFamily="18" charset="0"/>
                                                    </a:rPr>
                                                    <m:t>𝑘</m:t>
                                                  </m:r>
                                                </m:e>
                                              </m:d>
                                            </m:sup>
                                          </m:sSubSup>
                                        </m:e>
                                      </m:nary>
                                    </m:e>
                                  </m:d>
                                </m:e>
                                <m:sup>
                                  <m:r>
                                    <a:rPr lang="pl-PL">
                                      <a:latin typeface="Cambria Math" panose="02040503050406030204" pitchFamily="18" charset="0"/>
                                    </a:rPr>
                                    <m:t>2</m:t>
                                  </m:r>
                                </m:sup>
                              </m:sSup>
                            </m:e>
                          </m:nary>
                        </m:e>
                      </m:nary>
                      <m:r>
                        <a:rPr lang="pl-PL" b="0" i="1" smtClean="0">
                          <a:latin typeface="Cambria Math" panose="02040503050406030204" pitchFamily="18" charset="0"/>
                        </a:rPr>
                        <m:t>+</m:t>
                      </m:r>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𝑖</m:t>
                          </m:r>
                          <m:r>
                            <a:rPr lang="pl-PL">
                              <a:latin typeface="Cambria Math" panose="02040503050406030204" pitchFamily="18" charset="0"/>
                            </a:rPr>
                            <m:t>=1</m:t>
                          </m:r>
                        </m:sub>
                        <m:sup>
                          <m:r>
                            <a:rPr lang="pl-PL" i="1">
                              <a:latin typeface="Cambria Math" panose="02040503050406030204" pitchFamily="18" charset="0"/>
                            </a:rPr>
                            <m:t>𝑛</m:t>
                          </m:r>
                        </m:sup>
                        <m:e>
                          <m:sSup>
                            <m:sSupPr>
                              <m:ctrlPr>
                                <a:rPr lang="pl-PL" i="1">
                                  <a:latin typeface="Cambria Math" panose="02040503050406030204" pitchFamily="18" charset="0"/>
                                </a:rPr>
                              </m:ctrlPr>
                            </m:sSupPr>
                            <m:e>
                              <m:d>
                                <m:dPr>
                                  <m:ctrlPr>
                                    <a:rPr lang="pl-PL" i="1">
                                      <a:latin typeface="Cambria Math" panose="02040503050406030204" pitchFamily="18" charset="0"/>
                                    </a:rPr>
                                  </m:ctrlPr>
                                </m:dPr>
                                <m:e>
                                  <m:sSub>
                                    <m:sSubPr>
                                      <m:ctrlPr>
                                        <a:rPr lang="pl-PL" i="1">
                                          <a:latin typeface="Cambria Math" panose="02040503050406030204" pitchFamily="18" charset="0"/>
                                        </a:rPr>
                                      </m:ctrlPr>
                                    </m:sSubPr>
                                    <m:e>
                                      <m:r>
                                        <a:rPr lang="pl-PL" i="1">
                                          <a:latin typeface="Cambria Math" panose="02040503050406030204" pitchFamily="18" charset="0"/>
                                        </a:rPr>
                                        <m:t>𝑟</m:t>
                                      </m:r>
                                    </m:e>
                                    <m:sub>
                                      <m:r>
                                        <a:rPr lang="pl-PL" i="1">
                                          <a:latin typeface="Cambria Math" panose="02040503050406030204" pitchFamily="18" charset="0"/>
                                        </a:rPr>
                                        <m:t>𝑖</m:t>
                                      </m:r>
                                    </m:sub>
                                  </m:sSub>
                                  <m:r>
                                    <a:rPr lang="pl-PL">
                                      <a:latin typeface="Cambria Math" panose="02040503050406030204" pitchFamily="18" charset="0"/>
                                    </a:rPr>
                                    <m:t>−</m:t>
                                  </m:r>
                                  <m:nary>
                                    <m:naryPr>
                                      <m:chr m:val="∑"/>
                                      <m:limLoc m:val="undOvr"/>
                                      <m:ctrlPr>
                                        <a:rPr lang="pl-PL" i="1">
                                          <a:latin typeface="Cambria Math" panose="02040503050406030204" pitchFamily="18" charset="0"/>
                                        </a:rPr>
                                      </m:ctrlPr>
                                    </m:naryPr>
                                    <m:sub>
                                      <m:r>
                                        <m:rPr>
                                          <m:sty m:val="p"/>
                                          <m:brk/>
                                        </m:rPr>
                                        <a:rPr lang="pl-PL">
                                          <a:latin typeface="Cambria Math" panose="02040503050406030204" pitchFamily="18" charset="0"/>
                                        </a:rPr>
                                        <m:t>k</m:t>
                                      </m:r>
                                      <m:r>
                                        <a:rPr lang="pl-PL">
                                          <a:latin typeface="Cambria Math" panose="02040503050406030204" pitchFamily="18" charset="0"/>
                                        </a:rPr>
                                        <m:t>=1</m:t>
                                      </m:r>
                                    </m:sub>
                                    <m:sup>
                                      <m:r>
                                        <a:rPr lang="pl-PL" i="1">
                                          <a:latin typeface="Cambria Math" panose="02040503050406030204" pitchFamily="18" charset="0"/>
                                        </a:rPr>
                                        <m:t>𝑆</m:t>
                                      </m:r>
                                    </m:sup>
                                    <m:e>
                                      <m:nary>
                                        <m:naryPr>
                                          <m:chr m:val="∑"/>
                                          <m:limLoc m:val="undOvr"/>
                                          <m:ctrlPr>
                                            <a:rPr lang="pl-PL" i="1">
                                              <a:latin typeface="Cambria Math" panose="02040503050406030204" pitchFamily="18" charset="0"/>
                                            </a:rPr>
                                          </m:ctrlPr>
                                        </m:naryPr>
                                        <m:sub>
                                          <m:r>
                                            <a:rPr lang="pl-PL" i="1">
                                              <a:latin typeface="Cambria Math" panose="02040503050406030204" pitchFamily="18" charset="0"/>
                                            </a:rPr>
                                            <m:t>𝑗</m:t>
                                          </m:r>
                                          <m:r>
                                            <a:rPr lang="pl-PL">
                                              <a:latin typeface="Cambria Math" panose="02040503050406030204" pitchFamily="18" charset="0"/>
                                            </a:rPr>
                                            <m:t>=1</m:t>
                                          </m:r>
                                        </m:sub>
                                        <m:sup>
                                          <m:r>
                                            <a:rPr lang="pl-PL" i="1">
                                              <a:latin typeface="Cambria Math" panose="02040503050406030204" pitchFamily="18" charset="0"/>
                                            </a:rPr>
                                            <m:t>𝑚</m:t>
                                          </m:r>
                                        </m:sup>
                                        <m:e>
                                          <m:sSubSup>
                                            <m:sSubSupPr>
                                              <m:ctrlPr>
                                                <a:rPr lang="pl-PL" i="1">
                                                  <a:latin typeface="Cambria Math" panose="02040503050406030204" pitchFamily="18" charset="0"/>
                                                </a:rPr>
                                              </m:ctrlPr>
                                            </m:sSubSupPr>
                                            <m:e>
                                              <m:r>
                                                <a:rPr lang="pl-PL" i="1">
                                                  <a:latin typeface="Cambria Math" panose="02040503050406030204" pitchFamily="18" charset="0"/>
                                                </a:rPr>
                                                <m:t>𝐴</m:t>
                                              </m:r>
                                            </m:e>
                                            <m:sub>
                                              <m:r>
                                                <a:rPr lang="pl-PL" i="1">
                                                  <a:latin typeface="Cambria Math" panose="02040503050406030204" pitchFamily="18" charset="0"/>
                                                </a:rPr>
                                                <m:t>𝑖𝑗</m:t>
                                              </m:r>
                                            </m:sub>
                                            <m:sup>
                                              <m:d>
                                                <m:dPr>
                                                  <m:ctrlPr>
                                                    <a:rPr lang="pl-PL" i="1">
                                                      <a:latin typeface="Cambria Math" panose="02040503050406030204" pitchFamily="18" charset="0"/>
                                                    </a:rPr>
                                                  </m:ctrlPr>
                                                </m:dPr>
                                                <m:e>
                                                  <m:r>
                                                    <a:rPr lang="pl-PL" i="1">
                                                      <a:latin typeface="Cambria Math" panose="02040503050406030204" pitchFamily="18" charset="0"/>
                                                    </a:rPr>
                                                    <m:t>𝑘</m:t>
                                                  </m:r>
                                                </m:e>
                                              </m:d>
                                            </m:sup>
                                          </m:sSubSup>
                                        </m:e>
                                      </m:nary>
                                    </m:e>
                                  </m:nary>
                                </m:e>
                              </m:d>
                            </m:e>
                            <m:sup>
                              <m:r>
                                <a:rPr lang="pl-PL">
                                  <a:latin typeface="Cambria Math" panose="02040503050406030204" pitchFamily="18" charset="0"/>
                                </a:rPr>
                                <m:t>2</m:t>
                              </m:r>
                            </m:sup>
                          </m:sSup>
                        </m:e>
                      </m:nary>
                    </m:oMath>
                  </m:oMathPara>
                </a14:m>
                <a:endParaRPr lang="pl-PL" dirty="0"/>
              </a:p>
            </p:txBody>
          </p:sp>
        </mc:Choice>
        <mc:Fallback xmlns="">
          <p:sp>
            <p:nvSpPr>
              <p:cNvPr id="4" name="Prostokąt 3"/>
              <p:cNvSpPr>
                <a:spLocks noRot="1" noChangeAspect="1" noMove="1" noResize="1" noEditPoints="1" noAdjustHandles="1" noChangeArrowheads="1" noChangeShapeType="1" noTextEdit="1"/>
              </p:cNvSpPr>
              <p:nvPr/>
            </p:nvSpPr>
            <p:spPr>
              <a:xfrm>
                <a:off x="581026" y="2378837"/>
                <a:ext cx="7381874" cy="1038746"/>
              </a:xfrm>
              <a:prstGeom prst="rect">
                <a:avLst/>
              </a:prstGeom>
              <a:blipFill>
                <a:blip r:embed="rId4"/>
                <a:stretch>
                  <a:fillRect/>
                </a:stretch>
              </a:blipFill>
            </p:spPr>
            <p:txBody>
              <a:bodyPr/>
              <a:lstStyle/>
              <a:p>
                <a:r>
                  <a:rPr lang="pl-PL">
                    <a:noFill/>
                  </a:rPr>
                  <a:t> </a:t>
                </a:r>
              </a:p>
            </p:txBody>
          </p:sp>
        </mc:Fallback>
      </mc:AlternateContent>
      <p:sp>
        <p:nvSpPr>
          <p:cNvPr id="10" name="Prostokąt 9">
            <a:extLst>
              <a:ext uri="{FF2B5EF4-FFF2-40B4-BE49-F238E27FC236}">
                <a16:creationId xmlns:a16="http://schemas.microsoft.com/office/drawing/2014/main" id="{65BECB4A-EE2B-4770-A16E-00DA46E2D797}"/>
              </a:ext>
            </a:extLst>
          </p:cNvPr>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1607358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48</a:t>
            </a:r>
          </a:p>
        </p:txBody>
      </p:sp>
      <p:pic>
        <p:nvPicPr>
          <p:cNvPr id="14" name="Obraz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5" y="6180983"/>
            <a:ext cx="1547861" cy="480107"/>
          </a:xfrm>
          <a:prstGeom prst="rect">
            <a:avLst/>
          </a:prstGeom>
        </p:spPr>
      </p:pic>
      <mc:AlternateContent xmlns:mc="http://schemas.openxmlformats.org/markup-compatibility/2006">
        <mc:Choice xmlns:a14="http://schemas.microsoft.com/office/drawing/2010/main" Requires="a14">
          <p:sp>
            <p:nvSpPr>
              <p:cNvPr id="15" name="Symbol zastępczy zawartości 2"/>
              <p:cNvSpPr txBox="1">
                <a:spLocks/>
              </p:cNvSpPr>
              <p:nvPr/>
            </p:nvSpPr>
            <p:spPr>
              <a:xfrm>
                <a:off x="288467" y="1142490"/>
                <a:ext cx="8477865" cy="528641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lgn="just">
                  <a:buNone/>
                  <a:defRPr/>
                </a:pPr>
                <a:r>
                  <a:rPr lang="pl-PL" sz="1600" dirty="0">
                    <a:latin typeface="Fira Sans" panose="020B0503050000020004" pitchFamily="34" charset="0"/>
                    <a:ea typeface="Fira Sans" panose="020B0503050000020004" pitchFamily="34" charset="0"/>
                  </a:rPr>
                  <a:t>Do minimalizacji funkcji celu zastosowano metodę optymalizacji </a:t>
                </a:r>
                <a:r>
                  <a:rPr lang="pl-PL" sz="1600" dirty="0" err="1">
                    <a:latin typeface="Fira Sans" panose="020B0503050000020004" pitchFamily="34" charset="0"/>
                    <a:ea typeface="Fira Sans" panose="020B0503050000020004" pitchFamily="34" charset="0"/>
                  </a:rPr>
                  <a:t>bezgradientowej</a:t>
                </a:r>
                <a:r>
                  <a:rPr lang="pl-PL" sz="1600" dirty="0">
                    <a:latin typeface="Fira Sans" panose="020B0503050000020004" pitchFamily="34" charset="0"/>
                    <a:ea typeface="Fira Sans" panose="020B0503050000020004" pitchFamily="34" charset="0"/>
                  </a:rPr>
                  <a:t>, konkretnie algorytm </a:t>
                </a:r>
                <a:r>
                  <a:rPr lang="pl-PL" sz="1600" dirty="0" err="1">
                    <a:latin typeface="Fira Sans" panose="020B0503050000020004" pitchFamily="34" charset="0"/>
                    <a:ea typeface="Fira Sans" panose="020B0503050000020004" pitchFamily="34" charset="0"/>
                  </a:rPr>
                  <a:t>Neldera</a:t>
                </a:r>
                <a:r>
                  <a:rPr lang="pl-PL" sz="1600" dirty="0">
                    <a:latin typeface="Fira Sans" panose="020B0503050000020004" pitchFamily="34" charset="0"/>
                    <a:ea typeface="Fira Sans" panose="020B0503050000020004" pitchFamily="34" charset="0"/>
                  </a:rPr>
                  <a:t>-Meada. Proces ten rozpoczyna się od utworzenia początkowego sympleksu, czyli zestawu </a:t>
                </a:r>
                <a14:m>
                  <m:oMath xmlns:m="http://schemas.openxmlformats.org/officeDocument/2006/math">
                    <m:r>
                      <a:rPr lang="pl-PL" sz="1600" i="1" dirty="0" smtClean="0">
                        <a:latin typeface="Cambria Math" panose="02040503050406030204" pitchFamily="18" charset="0"/>
                        <a:ea typeface="Fira Sans" panose="020B0503050000020004" pitchFamily="34" charset="0"/>
                      </a:rPr>
                      <m:t>𝑛</m:t>
                    </m:r>
                    <m:r>
                      <a:rPr lang="pl-PL" sz="1600" i="1" dirty="0" smtClean="0">
                        <a:latin typeface="Cambria Math" panose="02040503050406030204" pitchFamily="18" charset="0"/>
                        <a:ea typeface="Fira Sans" panose="020B0503050000020004" pitchFamily="34" charset="0"/>
                      </a:rPr>
                      <m:t> + 1</m:t>
                    </m:r>
                  </m:oMath>
                </a14:m>
                <a:r>
                  <a:rPr lang="pl-PL" sz="1600" dirty="0">
                    <a:latin typeface="Fira Sans" panose="020B0503050000020004" pitchFamily="34" charset="0"/>
                    <a:ea typeface="Fira Sans" panose="020B0503050000020004" pitchFamily="34" charset="0"/>
                  </a:rPr>
                  <a:t> punktów w przestrzeni </a:t>
                </a:r>
                <a14:m>
                  <m:oMath xmlns:m="http://schemas.openxmlformats.org/officeDocument/2006/math">
                    <m:r>
                      <a:rPr lang="pl-PL" sz="1600" i="1" dirty="0" smtClean="0">
                        <a:latin typeface="Cambria Math" panose="02040503050406030204" pitchFamily="18" charset="0"/>
                        <a:ea typeface="Fira Sans" panose="020B0503050000020004" pitchFamily="34" charset="0"/>
                      </a:rPr>
                      <m:t>𝑛</m:t>
                    </m:r>
                  </m:oMath>
                </a14:m>
                <a:r>
                  <a:rPr lang="pl-PL" sz="1600" dirty="0">
                    <a:latin typeface="Fira Sans" panose="020B0503050000020004" pitchFamily="34" charset="0"/>
                    <a:ea typeface="Fira Sans" panose="020B0503050000020004" pitchFamily="34" charset="0"/>
                  </a:rPr>
                  <a:t> wymiarowej. Punkty te reprezentują możliwe rozwiązania problemu, przy czym jeden z nich jest wybierany jako punkt startowy, a pozostałe są generowane przez przesunięcie tego punktu w różnych kierunkach. </a:t>
                </a:r>
              </a:p>
              <a:p>
                <a:pPr marL="9525" indent="0" algn="just">
                  <a:buNone/>
                  <a:defRPr/>
                </a:pPr>
                <a:r>
                  <a:rPr lang="pl-PL" sz="1600" dirty="0">
                    <a:latin typeface="Fira Sans" panose="020B0503050000020004" pitchFamily="34" charset="0"/>
                    <a:ea typeface="Fira Sans" panose="020B0503050000020004" pitchFamily="34" charset="0"/>
                  </a:rPr>
                  <a:t>Następnie oblicza się wartość funkcji celu w każdym z punktów sympleksu. Na podstawie tych wartości identyfikuje się punkt o najwyższej wartości funkcji (najgorszy) oraz punkt o najniższej wartości (najlepszy).  W celu poprawy rozwiązania wykonywana jest operacja odbicia polegająca na tym, że przesuwamy najgorszy wierzchołek na nową pozycję która znajduje się symetrycznie po drugiej stronie środka ciężkości. Operacja odbicia wyrażona jest wzorem </a:t>
                </a:r>
                <a:endParaRPr lang="pl-PL" sz="1600" dirty="0">
                  <a:solidFill>
                    <a:srgbClr val="002060"/>
                  </a:solidFill>
                  <a:latin typeface="Fira Sans" panose="020B0503050000020004" pitchFamily="34" charset="0"/>
                  <a:ea typeface="Fira Sans" panose="020B0503050000020004" pitchFamily="34" charset="0"/>
                </a:endParaRPr>
              </a:p>
              <a:p>
                <a:pPr marL="9525" indent="0">
                  <a:buNone/>
                  <a:defRPr/>
                </a:pPr>
                <a:endParaRPr lang="pl-PL" sz="1600" dirty="0">
                  <a:solidFill>
                    <a:srgbClr val="002060"/>
                  </a:solidFill>
                  <a:latin typeface="Fira Sans" panose="020B0503050000020004" pitchFamily="34" charset="0"/>
                  <a:ea typeface="Fira Sans" panose="020B0503050000020004" pitchFamily="34" charset="0"/>
                </a:endParaRPr>
              </a:p>
              <a:p>
                <a:pPr marL="9525" indent="0">
                  <a:buNone/>
                  <a:defRPr/>
                </a:pPr>
                <a:endParaRPr lang="pl-PL" sz="1600" dirty="0">
                  <a:solidFill>
                    <a:srgbClr val="002060"/>
                  </a:solidFill>
                  <a:latin typeface="Fira Sans" panose="020B0503050000020004" pitchFamily="34" charset="0"/>
                  <a:ea typeface="Fira Sans" panose="020B0503050000020004" pitchFamily="34" charset="0"/>
                </a:endParaRPr>
              </a:p>
              <a:p>
                <a:pPr marL="752475" lvl="1" indent="-285750">
                  <a:lnSpc>
                    <a:spcPct val="100000"/>
                  </a:lnSpc>
                  <a:spcBef>
                    <a:spcPts val="1200"/>
                  </a:spcBef>
                  <a:buClr>
                    <a:schemeClr val="tx1"/>
                  </a:buClr>
                  <a:buFont typeface="Wingdings" panose="05000000000000000000" pitchFamily="2" charset="2"/>
                  <a:buChar char="§"/>
                  <a:defRPr/>
                </a:pPr>
                <a:r>
                  <a:rPr lang="pl-PL" sz="1600" dirty="0">
                    <a:latin typeface="Fira Sans" panose="020B0503050000020004" pitchFamily="34" charset="0"/>
                    <a:ea typeface="Fira Sans" panose="020B0503050000020004" pitchFamily="34" charset="0"/>
                    <a:cs typeface="Arial" panose="020B0604020202020204" pitchFamily="34" charset="0"/>
                  </a:rPr>
                  <a:t> </a:t>
                </a:r>
                <a14:m>
                  <m:oMath xmlns:m="http://schemas.openxmlformats.org/officeDocument/2006/math">
                    <m:sSub>
                      <m:sSubPr>
                        <m:ctrlPr>
                          <a:rPr lang="pt-BR" sz="1600" i="1">
                            <a:latin typeface="Cambria Math" panose="02040503050406030204" pitchFamily="18" charset="0"/>
                          </a:rPr>
                        </m:ctrlPr>
                      </m:sSubPr>
                      <m:e>
                        <m:r>
                          <a:rPr lang="pl-PL" sz="1600" i="1">
                            <a:latin typeface="Cambria Math" panose="02040503050406030204" pitchFamily="18" charset="0"/>
                          </a:rPr>
                          <m:t>𝑥</m:t>
                        </m:r>
                      </m:e>
                      <m:sub>
                        <m:r>
                          <a:rPr lang="pl-PL" sz="1600" i="1">
                            <a:latin typeface="Cambria Math" panose="02040503050406030204" pitchFamily="18" charset="0"/>
                          </a:rPr>
                          <m:t>𝑟</m:t>
                        </m:r>
                      </m:sub>
                    </m:sSub>
                  </m:oMath>
                </a14:m>
                <a:r>
                  <a:rPr lang="pl-PL" sz="1600" dirty="0">
                    <a:latin typeface="Fira Sans" panose="020B0503050000020004" pitchFamily="34" charset="0"/>
                    <a:ea typeface="Fira Sans" panose="020B0503050000020004" pitchFamily="34" charset="0"/>
                    <a:cs typeface="Arial" panose="020B0604020202020204" pitchFamily="34" charset="0"/>
                  </a:rPr>
                  <a:t> to </a:t>
                </a:r>
                <a:r>
                  <a:rPr lang="pl-PL" sz="1600" dirty="0">
                    <a:latin typeface="Fira Sans" panose="020B0503050000020004" pitchFamily="34" charset="0"/>
                    <a:ea typeface="Fira Sans" panose="020B0503050000020004" pitchFamily="34" charset="0"/>
                  </a:rPr>
                  <a:t>nowy punkt odbicia (punkt, w którym szukamy poprawy).</a:t>
                </a:r>
              </a:p>
              <a:p>
                <a:pPr marL="752475" lvl="1" indent="-285750">
                  <a:lnSpc>
                    <a:spcPct val="100000"/>
                  </a:lnSpc>
                  <a:spcBef>
                    <a:spcPts val="1200"/>
                  </a:spcBef>
                  <a:buClr>
                    <a:schemeClr val="tx1"/>
                  </a:buClr>
                  <a:buFont typeface="Wingdings" panose="05000000000000000000" pitchFamily="2" charset="2"/>
                  <a:buChar char="§"/>
                  <a:defRPr/>
                </a:pPr>
                <a14:m>
                  <m:oMath xmlns:m="http://schemas.openxmlformats.org/officeDocument/2006/math">
                    <m:sSub>
                      <m:sSubPr>
                        <m:ctrlPr>
                          <a:rPr lang="pt-BR" sz="1600" i="1">
                            <a:latin typeface="Cambria Math" panose="02040503050406030204" pitchFamily="18" charset="0"/>
                          </a:rPr>
                        </m:ctrlPr>
                      </m:sSubPr>
                      <m:e>
                        <m:r>
                          <a:rPr lang="pl-PL" sz="1600" i="1">
                            <a:latin typeface="Cambria Math" panose="02040503050406030204" pitchFamily="18" charset="0"/>
                          </a:rPr>
                          <m:t>𝑥</m:t>
                        </m:r>
                      </m:e>
                      <m:sub>
                        <m:r>
                          <a:rPr lang="pl-PL" sz="1600" i="1">
                            <a:latin typeface="Cambria Math" panose="02040503050406030204" pitchFamily="18" charset="0"/>
                          </a:rPr>
                          <m:t>𝑐</m:t>
                        </m:r>
                      </m:sub>
                    </m:sSub>
                  </m:oMath>
                </a14:m>
                <a:r>
                  <a:rPr lang="pl-PL" sz="1600" dirty="0">
                    <a:latin typeface="Fira Sans" panose="020B0503050000020004" pitchFamily="34" charset="0"/>
                    <a:ea typeface="Fira Sans" panose="020B0503050000020004" pitchFamily="34" charset="0"/>
                  </a:rPr>
                  <a:t> to środek ciężkości (centroid), obliczany na podstawie wszystkich wierzchołków simpleksu z wyjątkiem najgorszego.</a:t>
                </a:r>
              </a:p>
              <a:p>
                <a:pPr marL="752475" lvl="1" indent="-285750">
                  <a:lnSpc>
                    <a:spcPct val="100000"/>
                  </a:lnSpc>
                  <a:spcBef>
                    <a:spcPts val="1200"/>
                  </a:spcBef>
                  <a:buClr>
                    <a:schemeClr val="tx1"/>
                  </a:buClr>
                  <a:buFont typeface="Wingdings" panose="05000000000000000000" pitchFamily="2" charset="2"/>
                  <a:buChar char="§"/>
                  <a:defRPr/>
                </a:pPr>
                <a14:m>
                  <m:oMath xmlns:m="http://schemas.openxmlformats.org/officeDocument/2006/math">
                    <m:sSub>
                      <m:sSubPr>
                        <m:ctrlPr>
                          <a:rPr lang="pt-BR" sz="1600" i="1">
                            <a:latin typeface="Cambria Math" panose="02040503050406030204" pitchFamily="18" charset="0"/>
                          </a:rPr>
                        </m:ctrlPr>
                      </m:sSubPr>
                      <m:e>
                        <m:r>
                          <a:rPr lang="pl-PL" sz="1600" i="1">
                            <a:latin typeface="Cambria Math" panose="02040503050406030204" pitchFamily="18" charset="0"/>
                          </a:rPr>
                          <m:t>𝑥</m:t>
                        </m:r>
                      </m:e>
                      <m:sub>
                        <m:r>
                          <a:rPr lang="pl-PL" sz="1600" i="1">
                            <a:latin typeface="Cambria Math" panose="02040503050406030204" pitchFamily="18" charset="0"/>
                          </a:rPr>
                          <m:t>h</m:t>
                        </m:r>
                      </m:sub>
                    </m:sSub>
                  </m:oMath>
                </a14:m>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a:latin typeface="Fira Sans" panose="020B0503050000020004" pitchFamily="34" charset="0"/>
                    <a:ea typeface="Fira Sans" panose="020B0503050000020004" pitchFamily="34" charset="0"/>
                  </a:rPr>
                  <a:t>to najgorszy wierzchołek simpleksu (ten, w którym wartość funkcji celu jest największa).</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822325" lvl="1" indent="-355600">
                  <a:lnSpc>
                    <a:spcPct val="100000"/>
                  </a:lnSpc>
                  <a:spcBef>
                    <a:spcPts val="0"/>
                  </a:spcBef>
                  <a:buClr>
                    <a:schemeClr val="tx1"/>
                  </a:buClr>
                  <a:buFont typeface="Wingdings" panose="05000000000000000000" pitchFamily="2" charset="2"/>
                  <a:buChar char="§"/>
                  <a:defRPr/>
                </a:pPr>
                <a14:m>
                  <m:oMath xmlns:m="http://schemas.openxmlformats.org/officeDocument/2006/math">
                    <m:r>
                      <m:rPr>
                        <m:sty m:val="p"/>
                      </m:rPr>
                      <a:rPr lang="el-GR" sz="1600" i="1" smtClean="0">
                        <a:latin typeface="Cambria Math" panose="02040503050406030204" pitchFamily="18" charset="0"/>
                      </a:rPr>
                      <m:t>α</m:t>
                    </m:r>
                  </m:oMath>
                </a14:m>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a:latin typeface="Fira Sans" panose="020B0503050000020004" pitchFamily="34" charset="0"/>
                    <a:ea typeface="Fira Sans" panose="020B0503050000020004" pitchFamily="34" charset="0"/>
                  </a:rPr>
                  <a:t>to współczynnik odbicia.</a:t>
                </a:r>
                <a:endParaRPr lang="pl-PL" sz="1600" dirty="0">
                  <a:latin typeface="Fira Sans" panose="020B0503050000020004" pitchFamily="34" charset="0"/>
                  <a:ea typeface="Fira Sans" panose="020B0503050000020004" pitchFamily="34" charset="0"/>
                  <a:cs typeface="Arial" panose="020B0604020202020204" pitchFamily="34" charset="0"/>
                </a:endParaRPr>
              </a:p>
            </p:txBody>
          </p:sp>
        </mc:Choice>
        <mc:Fallback>
          <p:sp>
            <p:nvSpPr>
              <p:cNvPr id="15" name="Symbol zastępczy zawartości 2"/>
              <p:cNvSpPr txBox="1">
                <a:spLocks noRot="1" noChangeAspect="1" noMove="1" noResize="1" noEditPoints="1" noAdjustHandles="1" noChangeArrowheads="1" noChangeShapeType="1" noTextEdit="1"/>
              </p:cNvSpPr>
              <p:nvPr/>
            </p:nvSpPr>
            <p:spPr>
              <a:xfrm>
                <a:off x="288467" y="1142490"/>
                <a:ext cx="8477865" cy="5286412"/>
              </a:xfrm>
              <a:prstGeom prst="rect">
                <a:avLst/>
              </a:prstGeom>
              <a:blipFill>
                <a:blip r:embed="rId3"/>
                <a:stretch>
                  <a:fillRect l="-216" t="-1152" r="-43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 name="pole tekstowe 5"/>
              <p:cNvSpPr txBox="1"/>
              <p:nvPr/>
            </p:nvSpPr>
            <p:spPr>
              <a:xfrm>
                <a:off x="3174787" y="3838833"/>
                <a:ext cx="259170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𝑟</m:t>
                          </m:r>
                        </m:sub>
                      </m:sSub>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l-PL" b="0" i="1" smtClean="0">
                              <a:latin typeface="Cambria Math" panose="02040503050406030204" pitchFamily="18" charset="0"/>
                            </a:rPr>
                            <m:t>𝑥</m:t>
                          </m:r>
                        </m:e>
                        <m:sub>
                          <m:r>
                            <a:rPr lang="pl-PL" b="0" i="1" smtClean="0">
                              <a:latin typeface="Cambria Math" panose="02040503050406030204" pitchFamily="18" charset="0"/>
                            </a:rPr>
                            <m:t>𝑐</m:t>
                          </m:r>
                        </m:sub>
                      </m:sSub>
                      <m:r>
                        <a:rPr lang="pt-BR" i="1" smtClean="0">
                          <a:latin typeface="Cambria Math" panose="02040503050406030204" pitchFamily="18" charset="0"/>
                        </a:rPr>
                        <m:t>+</m:t>
                      </m:r>
                      <m:r>
                        <m:rPr>
                          <m:sty m:val="p"/>
                        </m:rPr>
                        <a:rPr lang="el-GR" i="1" smtClean="0">
                          <a:latin typeface="Cambria Math" panose="02040503050406030204" pitchFamily="18" charset="0"/>
                        </a:rPr>
                        <m:t>α</m:t>
                      </m:r>
                      <m:r>
                        <a:rPr lang="pl-PL" b="0" i="1" smtClean="0">
                          <a:latin typeface="Cambria Math" panose="02040503050406030204" pitchFamily="18" charset="0"/>
                        </a:rPr>
                        <m:t>(</m:t>
                      </m:r>
                      <m:sSub>
                        <m:sSubPr>
                          <m:ctrlPr>
                            <a:rPr lang="pt-BR" i="1">
                              <a:latin typeface="Cambria Math" panose="02040503050406030204" pitchFamily="18" charset="0"/>
                            </a:rPr>
                          </m:ctrlPr>
                        </m:sSubPr>
                        <m:e>
                          <m:r>
                            <a:rPr lang="pl-PL" i="1">
                              <a:latin typeface="Cambria Math" panose="02040503050406030204" pitchFamily="18" charset="0"/>
                            </a:rPr>
                            <m:t>𝑥</m:t>
                          </m:r>
                        </m:e>
                        <m:sub>
                          <m:r>
                            <a:rPr lang="pl-PL" i="1">
                              <a:latin typeface="Cambria Math" panose="02040503050406030204" pitchFamily="18" charset="0"/>
                            </a:rPr>
                            <m:t>𝑐</m:t>
                          </m:r>
                        </m:sub>
                      </m:sSub>
                      <m:r>
                        <a:rPr lang="pl-PL" b="0" i="1" smtClean="0">
                          <a:latin typeface="Cambria Math" panose="02040503050406030204" pitchFamily="18" charset="0"/>
                        </a:rPr>
                        <m:t> −</m:t>
                      </m:r>
                      <m:sSub>
                        <m:sSubPr>
                          <m:ctrlPr>
                            <a:rPr lang="pt-BR" i="1">
                              <a:latin typeface="Cambria Math" panose="02040503050406030204" pitchFamily="18" charset="0"/>
                            </a:rPr>
                          </m:ctrlPr>
                        </m:sSubPr>
                        <m:e>
                          <m:r>
                            <a:rPr lang="pl-PL" i="1">
                              <a:latin typeface="Cambria Math" panose="02040503050406030204" pitchFamily="18" charset="0"/>
                            </a:rPr>
                            <m:t>𝑥</m:t>
                          </m:r>
                        </m:e>
                        <m:sub>
                          <m:r>
                            <a:rPr lang="pl-PL" b="0" i="1" smtClean="0">
                              <a:latin typeface="Cambria Math" panose="02040503050406030204" pitchFamily="18" charset="0"/>
                            </a:rPr>
                            <m:t>h</m:t>
                          </m:r>
                        </m:sub>
                      </m:sSub>
                      <m:r>
                        <a:rPr lang="pl-PL" b="0" i="1" smtClean="0">
                          <a:latin typeface="Cambria Math" panose="02040503050406030204" pitchFamily="18" charset="0"/>
                        </a:rPr>
                        <m:t>)</m:t>
                      </m:r>
                    </m:oMath>
                  </m:oMathPara>
                </a14:m>
                <a:endParaRPr lang="pl-PL" dirty="0"/>
              </a:p>
            </p:txBody>
          </p:sp>
        </mc:Choice>
        <mc:Fallback xmlns="">
          <p:sp>
            <p:nvSpPr>
              <p:cNvPr id="6" name="pole tekstowe 5"/>
              <p:cNvSpPr txBox="1">
                <a:spLocks noRot="1" noChangeAspect="1" noMove="1" noResize="1" noEditPoints="1" noAdjustHandles="1" noChangeArrowheads="1" noChangeShapeType="1" noTextEdit="1"/>
              </p:cNvSpPr>
              <p:nvPr/>
            </p:nvSpPr>
            <p:spPr>
              <a:xfrm>
                <a:off x="3174787" y="3838833"/>
                <a:ext cx="2591700" cy="276999"/>
              </a:xfrm>
              <a:prstGeom prst="rect">
                <a:avLst/>
              </a:prstGeom>
              <a:blipFill rotWithShape="0">
                <a:blip r:embed="rId4"/>
                <a:stretch>
                  <a:fillRect t="-4444" b="-35556"/>
                </a:stretch>
              </a:blipFill>
            </p:spPr>
            <p:txBody>
              <a:bodyPr/>
              <a:lstStyle/>
              <a:p>
                <a:r>
                  <a:rPr lang="pl-PL">
                    <a:noFill/>
                  </a:rPr>
                  <a:t> </a:t>
                </a:r>
              </a:p>
            </p:txBody>
          </p:sp>
        </mc:Fallback>
      </mc:AlternateContent>
      <p:sp>
        <p:nvSpPr>
          <p:cNvPr id="9" name="Prostokąt 8">
            <a:extLst>
              <a:ext uri="{FF2B5EF4-FFF2-40B4-BE49-F238E27FC236}">
                <a16:creationId xmlns:a16="http://schemas.microsoft.com/office/drawing/2014/main" id="{82C1B449-DC2D-4525-AF46-373CA697A831}"/>
              </a:ext>
            </a:extLst>
          </p:cNvPr>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2998253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276045" y="789816"/>
            <a:ext cx="8274940" cy="5278368"/>
          </a:xfrm>
          <a:prstGeom prst="rect">
            <a:avLst/>
          </a:prstGeom>
        </p:spPr>
        <p:txBody>
          <a:bodyPr wrap="square">
            <a:spAutoFit/>
          </a:bodyPr>
          <a:lstStyle/>
          <a:p>
            <a:r>
              <a:rPr lang="pl-PL" sz="1600" b="1" dirty="0"/>
              <a:t>API</a:t>
            </a:r>
          </a:p>
          <a:p>
            <a:r>
              <a:rPr lang="pl-PL" sz="1600" dirty="0"/>
              <a:t>Do przygotowania danych prezentujących przewidywaną roczną produkcję prądu przez elektrownie oparte na wykorzystaniu energii słonecznej skorzystaliśmy z pomocy dwóch API:</a:t>
            </a:r>
          </a:p>
          <a:p>
            <a:endParaRPr lang="pl-PL" sz="1600" dirty="0"/>
          </a:p>
          <a:p>
            <a:r>
              <a:rPr lang="pl-PL" sz="1600" b="1" dirty="0" err="1"/>
              <a:t>OpenStreetMap</a:t>
            </a:r>
            <a:r>
              <a:rPr lang="pl-PL" sz="1600" dirty="0"/>
              <a:t> – uzyskiwanie współrzędnych geograficznych dla poszczególnych miejscowości w których znajdowały się elektrownie. Zapytania zawierały informacje na temat:</a:t>
            </a:r>
          </a:p>
          <a:p>
            <a:pPr marL="171450" lvl="0" indent="-171450">
              <a:buFont typeface="Arial" panose="020B0604020202020204" pitchFamily="34" charset="0"/>
              <a:buChar char="•"/>
            </a:pPr>
            <a:r>
              <a:rPr lang="pl-PL" sz="1600" dirty="0"/>
              <a:t>Miejscowości instalacji </a:t>
            </a:r>
          </a:p>
          <a:p>
            <a:pPr marL="171450" lvl="0" indent="-171450">
              <a:buFont typeface="Arial" panose="020B0604020202020204" pitchFamily="34" charset="0"/>
              <a:buChar char="•"/>
            </a:pPr>
            <a:r>
              <a:rPr lang="pl-PL" sz="1600" dirty="0"/>
              <a:t>Województwa instalacji</a:t>
            </a:r>
          </a:p>
          <a:p>
            <a:r>
              <a:rPr lang="pl-PL" sz="1600" dirty="0"/>
              <a:t>Do pozyskania danych wykorzystano </a:t>
            </a:r>
            <a:r>
              <a:rPr lang="pl-PL" sz="1600" dirty="0" err="1"/>
              <a:t>wrapper</a:t>
            </a:r>
            <a:r>
              <a:rPr lang="pl-PL" sz="1600" dirty="0"/>
              <a:t> </a:t>
            </a:r>
            <a:r>
              <a:rPr lang="pl-PL" sz="1600" dirty="0" err="1"/>
              <a:t>GeoPy</a:t>
            </a:r>
            <a:r>
              <a:rPr lang="pl-PL" sz="1600" dirty="0"/>
              <a:t>.</a:t>
            </a:r>
          </a:p>
          <a:p>
            <a:endParaRPr lang="pl-PL" sz="1600" dirty="0"/>
          </a:p>
          <a:p>
            <a:r>
              <a:rPr lang="pl-PL" sz="1600" b="1" dirty="0" err="1"/>
              <a:t>PVWatts</a:t>
            </a:r>
            <a:r>
              <a:rPr lang="pl-PL" sz="1600" b="1" dirty="0"/>
              <a:t> V8</a:t>
            </a:r>
            <a:r>
              <a:rPr lang="pl-PL" sz="1600" dirty="0"/>
              <a:t> – uzyskanie przewidywanej ilości prądu którą mogą wyprodukować elektrownie oparte na energii słonecznej w danym rejonie przy danej wielkości elektrowni. Zapytania zawierały informacje na temat:</a:t>
            </a:r>
          </a:p>
          <a:p>
            <a:pPr marL="171450" lvl="0" indent="-171450">
              <a:buFont typeface="Arial" panose="020B0604020202020204" pitchFamily="34" charset="0"/>
              <a:buChar char="•"/>
            </a:pPr>
            <a:r>
              <a:rPr lang="pl-PL" sz="1600" b="1" dirty="0" err="1"/>
              <a:t>system_capacity</a:t>
            </a:r>
            <a:r>
              <a:rPr lang="pl-PL" sz="1600" b="1" dirty="0"/>
              <a:t> </a:t>
            </a:r>
            <a:r>
              <a:rPr lang="pl-PL" sz="1600" dirty="0"/>
              <a:t>- Moc zainstalowanego systemu w kW lub MW.</a:t>
            </a:r>
          </a:p>
          <a:p>
            <a:pPr marL="171450" lvl="0" indent="-171450">
              <a:buFont typeface="Arial" panose="020B0604020202020204" pitchFamily="34" charset="0"/>
              <a:buChar char="•"/>
            </a:pPr>
            <a:r>
              <a:rPr lang="pl-PL" sz="1600" b="1" dirty="0" err="1"/>
              <a:t>module_type</a:t>
            </a:r>
            <a:r>
              <a:rPr lang="pl-PL" sz="1600" b="1" dirty="0"/>
              <a:t> </a:t>
            </a:r>
            <a:r>
              <a:rPr lang="pl-PL" sz="1600" dirty="0"/>
              <a:t>- Rodzaj modułów fotowoltaicznych</a:t>
            </a:r>
          </a:p>
          <a:p>
            <a:pPr marL="171450" lvl="0" indent="-171450">
              <a:buFont typeface="Arial" panose="020B0604020202020204" pitchFamily="34" charset="0"/>
              <a:buChar char="•"/>
            </a:pPr>
            <a:r>
              <a:rPr lang="pl-PL" sz="1600" b="1" dirty="0" err="1"/>
              <a:t>losses</a:t>
            </a:r>
            <a:r>
              <a:rPr lang="pl-PL" sz="1600" dirty="0"/>
              <a:t>- Straty w systemie wyrażone jako procent</a:t>
            </a:r>
          </a:p>
          <a:p>
            <a:pPr marL="171450" lvl="0" indent="-171450">
              <a:buFont typeface="Arial" panose="020B0604020202020204" pitchFamily="34" charset="0"/>
              <a:buChar char="•"/>
            </a:pPr>
            <a:r>
              <a:rPr lang="pl-PL" sz="1600" b="1" dirty="0" err="1"/>
              <a:t>array_type</a:t>
            </a:r>
            <a:r>
              <a:rPr lang="pl-PL" sz="1600" b="1" dirty="0"/>
              <a:t> </a:t>
            </a:r>
            <a:r>
              <a:rPr lang="pl-PL" sz="1600" dirty="0"/>
              <a:t>- Typ układu dzielący się na zintegrowane np. na dachuj oraz niezintegrowane czyli konstrukcje naziemne oraz montowane na podłożu</a:t>
            </a:r>
          </a:p>
          <a:p>
            <a:pPr marL="171450" lvl="0" indent="-171450">
              <a:buFont typeface="Arial" panose="020B0604020202020204" pitchFamily="34" charset="0"/>
              <a:buChar char="•"/>
            </a:pPr>
            <a:r>
              <a:rPr lang="pl-PL" sz="1600" b="1" dirty="0" err="1"/>
              <a:t>tilt</a:t>
            </a:r>
            <a:r>
              <a:rPr lang="pl-PL" sz="1600" dirty="0"/>
              <a:t> - Kąt nachylenia paneli w stopniach</a:t>
            </a:r>
          </a:p>
          <a:p>
            <a:pPr marL="171450" lvl="0" indent="-171450">
              <a:buFont typeface="Arial" panose="020B0604020202020204" pitchFamily="34" charset="0"/>
              <a:buChar char="•"/>
            </a:pPr>
            <a:r>
              <a:rPr lang="pl-PL" sz="1600" b="1" dirty="0" err="1"/>
              <a:t>azimuth</a:t>
            </a:r>
            <a:r>
              <a:rPr lang="pl-PL" sz="1600" b="1" dirty="0"/>
              <a:t> 180 </a:t>
            </a:r>
            <a:r>
              <a:rPr lang="pl-PL" sz="1600" dirty="0"/>
              <a:t>- Kierunek, w którym zwrócone są panele</a:t>
            </a:r>
          </a:p>
          <a:p>
            <a:pPr marL="171450" lvl="0" indent="-171450">
              <a:buFont typeface="Arial" panose="020B0604020202020204" pitchFamily="34" charset="0"/>
              <a:buChar char="•"/>
            </a:pPr>
            <a:r>
              <a:rPr lang="pl-PL" sz="1600" b="1" dirty="0" err="1"/>
              <a:t>address</a:t>
            </a:r>
            <a:r>
              <a:rPr lang="pl-PL" sz="1600" dirty="0"/>
              <a:t> - Współrzędne geograficzne instalacji.</a:t>
            </a:r>
          </a:p>
          <a:p>
            <a:pPr marL="982663" indent="-627063">
              <a:spcAft>
                <a:spcPts val="600"/>
              </a:spcAft>
              <a:defRPr/>
            </a:pPr>
            <a:endParaRPr lang="pl-PL" sz="100" dirty="0">
              <a:latin typeface="Arial" panose="020B0604020202020204" pitchFamily="34" charset="0"/>
              <a:cs typeface="Arial" panose="020B0604020202020204" pitchFamily="34" charset="0"/>
            </a:endParaRPr>
          </a:p>
        </p:txBody>
      </p:sp>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Roczna produkcja energii</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359189671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49</a:t>
            </a:r>
          </a:p>
        </p:txBody>
      </p:sp>
      <p:pic>
        <p:nvPicPr>
          <p:cNvPr id="14" name="Obraz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5" y="6180983"/>
            <a:ext cx="1547861" cy="480107"/>
          </a:xfrm>
          <a:prstGeom prst="rect">
            <a:avLst/>
          </a:prstGeom>
        </p:spPr>
      </p:pic>
      <p:sp>
        <p:nvSpPr>
          <p:cNvPr id="15" name="Symbol zastępczy zawartości 2"/>
          <p:cNvSpPr txBox="1">
            <a:spLocks/>
          </p:cNvSpPr>
          <p:nvPr/>
        </p:nvSpPr>
        <p:spPr>
          <a:xfrm>
            <a:off x="123825" y="1007138"/>
            <a:ext cx="8477865" cy="5595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defRPr/>
            </a:pPr>
            <a:endParaRPr lang="pl-PL" sz="1600" b="1" i="1" dirty="0">
              <a:latin typeface="Fira Sans" panose="020B0503050000020004" pitchFamily="34" charset="0"/>
              <a:ea typeface="Fira Sans" panose="020B0503050000020004" pitchFamily="34" charset="0"/>
              <a:cs typeface="Arial" panose="020B0604020202020204" pitchFamily="34" charset="0"/>
            </a:endParaRPr>
          </a:p>
        </p:txBody>
      </p:sp>
      <p:sp>
        <p:nvSpPr>
          <p:cNvPr id="7" name="Prostokąt 6">
            <a:extLst>
              <a:ext uri="{FF2B5EF4-FFF2-40B4-BE49-F238E27FC236}">
                <a16:creationId xmlns:a16="http://schemas.microsoft.com/office/drawing/2014/main" id="{A40F7A31-B3D8-4173-A7C8-C75DE3255686}"/>
              </a:ext>
            </a:extLst>
          </p:cNvPr>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2050" name="Picture 2" descr="MO_5_podstawy_metod_optymalizacji">
            <a:extLst>
              <a:ext uri="{FF2B5EF4-FFF2-40B4-BE49-F238E27FC236}">
                <a16:creationId xmlns:a16="http://schemas.microsoft.com/office/drawing/2014/main" id="{7F0E8DC7-5EB3-45D9-8E77-81B542DEB2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8" r="1931" b="4523"/>
          <a:stretch/>
        </p:blipFill>
        <p:spPr bwMode="auto">
          <a:xfrm>
            <a:off x="415813" y="1776898"/>
            <a:ext cx="4667900" cy="3201141"/>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a:extLst>
              <a:ext uri="{FF2B5EF4-FFF2-40B4-BE49-F238E27FC236}">
                <a16:creationId xmlns:a16="http://schemas.microsoft.com/office/drawing/2014/main" id="{EA4A5E47-D4D8-4945-B3CA-67CAFF1E6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701" y="712027"/>
            <a:ext cx="2987344" cy="2987344"/>
          </a:xfrm>
          <a:prstGeom prst="rect">
            <a:avLst/>
          </a:prstGeom>
        </p:spPr>
      </p:pic>
      <p:pic>
        <p:nvPicPr>
          <p:cNvPr id="5" name="Obraz 4">
            <a:extLst>
              <a:ext uri="{FF2B5EF4-FFF2-40B4-BE49-F238E27FC236}">
                <a16:creationId xmlns:a16="http://schemas.microsoft.com/office/drawing/2014/main" id="{432CA516-295C-4F4E-A4BB-4F66E85656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701" y="3607726"/>
            <a:ext cx="2995406" cy="2995406"/>
          </a:xfrm>
          <a:prstGeom prst="rect">
            <a:avLst/>
          </a:prstGeom>
        </p:spPr>
      </p:pic>
    </p:spTree>
    <p:extLst>
      <p:ext uri="{BB962C8B-B14F-4D97-AF65-F5344CB8AC3E}">
        <p14:creationId xmlns:p14="http://schemas.microsoft.com/office/powerpoint/2010/main" val="3161632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50</a:t>
            </a:r>
          </a:p>
        </p:txBody>
      </p:sp>
      <p:pic>
        <p:nvPicPr>
          <p:cNvPr id="14" name="Obraz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5" y="6180983"/>
            <a:ext cx="1547861" cy="480107"/>
          </a:xfrm>
          <a:prstGeom prst="rect">
            <a:avLst/>
          </a:prstGeom>
        </p:spPr>
      </p:pic>
      <p:sp>
        <p:nvSpPr>
          <p:cNvPr id="7" name="Prostokąt 6">
            <a:extLst>
              <a:ext uri="{FF2B5EF4-FFF2-40B4-BE49-F238E27FC236}">
                <a16:creationId xmlns:a16="http://schemas.microsoft.com/office/drawing/2014/main" id="{D6CB0732-A639-4317-8DA0-18663BFADE44}"/>
              </a:ext>
            </a:extLst>
          </p:cNvPr>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graphicFrame>
        <p:nvGraphicFramePr>
          <p:cNvPr id="10" name="Wykres 9">
            <a:extLst>
              <a:ext uri="{FF2B5EF4-FFF2-40B4-BE49-F238E27FC236}">
                <a16:creationId xmlns:a16="http://schemas.microsoft.com/office/drawing/2014/main" id="{00000000-0008-0000-0000-00000D000000}"/>
              </a:ext>
            </a:extLst>
          </p:cNvPr>
          <p:cNvGraphicFramePr>
            <a:graphicFrameLocks/>
          </p:cNvGraphicFramePr>
          <p:nvPr>
            <p:extLst>
              <p:ext uri="{D42A27DB-BD31-4B8C-83A1-F6EECF244321}">
                <p14:modId xmlns:p14="http://schemas.microsoft.com/office/powerpoint/2010/main" val="1124884272"/>
              </p:ext>
            </p:extLst>
          </p:nvPr>
        </p:nvGraphicFramePr>
        <p:xfrm>
          <a:off x="4572001" y="1076234"/>
          <a:ext cx="4519128" cy="25422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Wykres 15">
            <a:extLst>
              <a:ext uri="{FF2B5EF4-FFF2-40B4-BE49-F238E27FC236}">
                <a16:creationId xmlns:a16="http://schemas.microsoft.com/office/drawing/2014/main" id="{00000000-0008-0000-0000-000010000000}"/>
              </a:ext>
            </a:extLst>
          </p:cNvPr>
          <p:cNvGraphicFramePr>
            <a:graphicFrameLocks/>
          </p:cNvGraphicFramePr>
          <p:nvPr>
            <p:extLst>
              <p:ext uri="{D42A27DB-BD31-4B8C-83A1-F6EECF244321}">
                <p14:modId xmlns:p14="http://schemas.microsoft.com/office/powerpoint/2010/main" val="4134863901"/>
              </p:ext>
            </p:extLst>
          </p:nvPr>
        </p:nvGraphicFramePr>
        <p:xfrm>
          <a:off x="4595143" y="3685124"/>
          <a:ext cx="4476058" cy="23557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Wykres 14">
            <a:extLst>
              <a:ext uri="{FF2B5EF4-FFF2-40B4-BE49-F238E27FC236}">
                <a16:creationId xmlns:a16="http://schemas.microsoft.com/office/drawing/2014/main" id="{00000000-0008-0000-0000-00000F000000}"/>
              </a:ext>
            </a:extLst>
          </p:cNvPr>
          <p:cNvGraphicFramePr>
            <a:graphicFrameLocks/>
          </p:cNvGraphicFramePr>
          <p:nvPr>
            <p:extLst>
              <p:ext uri="{D42A27DB-BD31-4B8C-83A1-F6EECF244321}">
                <p14:modId xmlns:p14="http://schemas.microsoft.com/office/powerpoint/2010/main" val="4173535738"/>
              </p:ext>
            </p:extLst>
          </p:nvPr>
        </p:nvGraphicFramePr>
        <p:xfrm>
          <a:off x="72799" y="3685124"/>
          <a:ext cx="4686300" cy="26289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Wykres 16">
            <a:extLst>
              <a:ext uri="{FF2B5EF4-FFF2-40B4-BE49-F238E27FC236}">
                <a16:creationId xmlns:a16="http://schemas.microsoft.com/office/drawing/2014/main" id="{00000000-0008-0000-0000-00000C000000}"/>
              </a:ext>
            </a:extLst>
          </p:cNvPr>
          <p:cNvGraphicFramePr>
            <a:graphicFrameLocks/>
          </p:cNvGraphicFramePr>
          <p:nvPr>
            <p:extLst>
              <p:ext uri="{D42A27DB-BD31-4B8C-83A1-F6EECF244321}">
                <p14:modId xmlns:p14="http://schemas.microsoft.com/office/powerpoint/2010/main" val="3064438891"/>
              </p:ext>
            </p:extLst>
          </p:nvPr>
        </p:nvGraphicFramePr>
        <p:xfrm>
          <a:off x="72799" y="1163786"/>
          <a:ext cx="4705350" cy="263652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90721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51</a:t>
            </a:r>
          </a:p>
        </p:txBody>
      </p:sp>
      <p:pic>
        <p:nvPicPr>
          <p:cNvPr id="15" name="Obraz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164774" y="1073769"/>
            <a:ext cx="8814451" cy="2566857"/>
          </a:xfrm>
          <a:prstGeom prst="rect">
            <a:avLst/>
          </a:prstGeom>
        </p:spPr>
        <p:txBody>
          <a:bodyPr wrap="square">
            <a:spAutoFit/>
          </a:bodyPr>
          <a:lstStyle/>
          <a:p>
            <a:pPr marL="180975">
              <a:spcBef>
                <a:spcPct val="20000"/>
              </a:spcBef>
              <a:buClr>
                <a:srgbClr val="C00000"/>
              </a:buClr>
              <a:buSzPct val="80000"/>
              <a:defRPr/>
            </a:pPr>
            <a:endParaRPr lang="pl-PL" sz="1600" b="1" i="1" dirty="0">
              <a:solidFill>
                <a:srgbClr val="C00000"/>
              </a:solidFill>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r>
              <a:rPr lang="pl-PL" sz="1600" dirty="0">
                <a:latin typeface="Fira Sans" panose="020B0503050000020004" pitchFamily="34" charset="0"/>
                <a:ea typeface="Fira Sans" panose="020B0503050000020004" pitchFamily="34" charset="0"/>
                <a:cs typeface="Arial" panose="020B0604020202020204" pitchFamily="34" charset="0"/>
              </a:rPr>
              <a:t>III Etap integracji</a:t>
            </a:r>
          </a:p>
          <a:p>
            <a:pPr marL="466725" indent="-285750">
              <a:spcBef>
                <a:spcPct val="20000"/>
              </a:spcBef>
              <a:buClr>
                <a:srgbClr val="C00000"/>
              </a:buClr>
              <a:buSzPct val="80000"/>
              <a:buFont typeface="Arial" panose="020B0604020202020204" pitchFamily="34" charset="0"/>
              <a:buChar char="•"/>
              <a:defRPr/>
            </a:pPr>
            <a:r>
              <a:rPr lang="pl-PL" sz="1600" b="1" dirty="0">
                <a:latin typeface="Fira Sans" panose="020B0503050000020004" pitchFamily="34" charset="0"/>
                <a:ea typeface="Fira Sans" panose="020B0503050000020004" pitchFamily="34" charset="0"/>
                <a:cs typeface="Arial" panose="020B0604020202020204" pitchFamily="34" charset="0"/>
              </a:rPr>
              <a:t>Roczne</a:t>
            </a:r>
            <a:r>
              <a:rPr lang="pl-PL" sz="1600" dirty="0">
                <a:latin typeface="Fira Sans" panose="020B0503050000020004" pitchFamily="34" charset="0"/>
                <a:ea typeface="Fira Sans" panose="020B0503050000020004" pitchFamily="34" charset="0"/>
                <a:cs typeface="Arial" panose="020B0604020202020204" pitchFamily="34" charset="0"/>
              </a:rPr>
              <a:t> dane o produkcji energii elektrycznej z OZE w podziale na </a:t>
            </a:r>
            <a:r>
              <a:rPr lang="pl-PL" sz="1600" b="1" dirty="0">
                <a:latin typeface="Fira Sans" panose="020B0503050000020004" pitchFamily="34" charset="0"/>
                <a:ea typeface="Fira Sans" panose="020B0503050000020004" pitchFamily="34" charset="0"/>
                <a:cs typeface="Arial" panose="020B0604020202020204" pitchFamily="34" charset="0"/>
              </a:rPr>
              <a:t>województwa </a:t>
            </a:r>
            <a:r>
              <a:rPr lang="pl-PL" sz="1600" dirty="0">
                <a:latin typeface="Fira Sans" panose="020B0503050000020004" pitchFamily="34" charset="0"/>
                <a:ea typeface="Fira Sans" panose="020B0503050000020004" pitchFamily="34" charset="0"/>
                <a:cs typeface="Arial" panose="020B0604020202020204" pitchFamily="34" charset="0"/>
              </a:rPr>
              <a:t>publikowane przez GUS</a:t>
            </a:r>
          </a:p>
          <a:p>
            <a:pPr marL="466725" indent="-285750">
              <a:spcBef>
                <a:spcPct val="20000"/>
              </a:spcBef>
              <a:buClr>
                <a:srgbClr val="C00000"/>
              </a:buClr>
              <a:buSzPct val="80000"/>
              <a:buFont typeface="Arial" panose="020B0604020202020204" pitchFamily="34" charset="0"/>
              <a:buChar char="•"/>
              <a:defRPr/>
            </a:pPr>
            <a:r>
              <a:rPr lang="pl-PL" sz="1600" b="1" dirty="0">
                <a:latin typeface="Fira Sans" panose="020B0503050000020004" pitchFamily="34" charset="0"/>
                <a:ea typeface="Fira Sans" panose="020B0503050000020004" pitchFamily="34" charset="0"/>
                <a:cs typeface="Arial" panose="020B0604020202020204" pitchFamily="34" charset="0"/>
              </a:rPr>
              <a:t>Miesięczne</a:t>
            </a:r>
            <a:r>
              <a:rPr lang="pl-PL" sz="1600" dirty="0">
                <a:latin typeface="Fira Sans" panose="020B0503050000020004" pitchFamily="34" charset="0"/>
                <a:ea typeface="Fira Sans" panose="020B0503050000020004" pitchFamily="34" charset="0"/>
                <a:cs typeface="Arial" panose="020B0604020202020204" pitchFamily="34" charset="0"/>
              </a:rPr>
              <a:t> dane o produkcji energii elektrycznej dla </a:t>
            </a:r>
            <a:r>
              <a:rPr lang="pl-PL" sz="1600" b="1" dirty="0">
                <a:latin typeface="Fira Sans" panose="020B0503050000020004" pitchFamily="34" charset="0"/>
                <a:ea typeface="Fira Sans" panose="020B0503050000020004" pitchFamily="34" charset="0"/>
                <a:cs typeface="Arial" panose="020B0604020202020204" pitchFamily="34" charset="0"/>
              </a:rPr>
              <a:t>Polski</a:t>
            </a:r>
            <a:r>
              <a:rPr lang="pl-PL" sz="1600" dirty="0">
                <a:latin typeface="Fira Sans" panose="020B0503050000020004" pitchFamily="34" charset="0"/>
                <a:ea typeface="Fira Sans" panose="020B0503050000020004" pitchFamily="34" charset="0"/>
                <a:cs typeface="Arial" panose="020B0604020202020204" pitchFamily="34" charset="0"/>
              </a:rPr>
              <a:t> wg </a:t>
            </a:r>
            <a:r>
              <a:rPr lang="pl-PL" sz="1600" b="1" dirty="0">
                <a:latin typeface="Fira Sans" panose="020B0503050000020004" pitchFamily="34" charset="0"/>
                <a:ea typeface="Fira Sans" panose="020B0503050000020004" pitchFamily="34" charset="0"/>
                <a:cs typeface="Arial" panose="020B0604020202020204" pitchFamily="34" charset="0"/>
              </a:rPr>
              <a:t>źródeł</a:t>
            </a:r>
            <a:r>
              <a:rPr lang="pl-PL" sz="1600" dirty="0">
                <a:latin typeface="Fira Sans" panose="020B0503050000020004" pitchFamily="34" charset="0"/>
                <a:ea typeface="Fira Sans" panose="020B0503050000020004" pitchFamily="34" charset="0"/>
                <a:cs typeface="Arial" panose="020B0604020202020204" pitchFamily="34" charset="0"/>
              </a:rPr>
              <a:t> publikowane w biuletynie ARE pt. „Informacja Statystyczna o Energii Elektrycznej”</a:t>
            </a:r>
          </a:p>
          <a:p>
            <a:pPr marL="466725" indent="-285750">
              <a:spcBef>
                <a:spcPct val="20000"/>
              </a:spcBef>
              <a:buClr>
                <a:srgbClr val="C00000"/>
              </a:buClr>
              <a:buSzPct val="80000"/>
              <a:buFont typeface="Arial" panose="020B0604020202020204" pitchFamily="34" charset="0"/>
              <a:buChar char="•"/>
              <a:defRPr/>
            </a:pPr>
            <a:r>
              <a:rPr lang="pl-PL" sz="1600" b="1" dirty="0">
                <a:latin typeface="Fira Sans" panose="020B0503050000020004" pitchFamily="34" charset="0"/>
                <a:ea typeface="Fira Sans" panose="020B0503050000020004" pitchFamily="34" charset="0"/>
                <a:cs typeface="Arial" panose="020B0604020202020204" pitchFamily="34" charset="0"/>
              </a:rPr>
              <a:t>Dzienne</a:t>
            </a:r>
            <a:r>
              <a:rPr lang="pl-PL" sz="1600" dirty="0">
                <a:latin typeface="Fira Sans" panose="020B0503050000020004" pitchFamily="34" charset="0"/>
                <a:ea typeface="Fira Sans" panose="020B0503050000020004" pitchFamily="34" charset="0"/>
                <a:cs typeface="Arial" panose="020B0604020202020204" pitchFamily="34" charset="0"/>
              </a:rPr>
              <a:t> dane pogodowe wg </a:t>
            </a:r>
            <a:r>
              <a:rPr lang="pl-PL" sz="1600" b="1" dirty="0">
                <a:latin typeface="Fira Sans" panose="020B0503050000020004" pitchFamily="34" charset="0"/>
                <a:ea typeface="Fira Sans" panose="020B0503050000020004" pitchFamily="34" charset="0"/>
                <a:cs typeface="Arial" panose="020B0604020202020204" pitchFamily="34" charset="0"/>
              </a:rPr>
              <a:t>lokalizacji</a:t>
            </a:r>
            <a:r>
              <a:rPr lang="pl-PL" sz="1600" dirty="0">
                <a:latin typeface="Fira Sans" panose="020B0503050000020004" pitchFamily="34" charset="0"/>
                <a:ea typeface="Fira Sans" panose="020B0503050000020004" pitchFamily="34" charset="0"/>
                <a:cs typeface="Arial" panose="020B0604020202020204" pitchFamily="34" charset="0"/>
              </a:rPr>
              <a:t> </a:t>
            </a:r>
          </a:p>
          <a:p>
            <a:pPr marL="466725" indent="-285750">
              <a:spcBef>
                <a:spcPct val="20000"/>
              </a:spcBef>
              <a:buClr>
                <a:srgbClr val="C00000"/>
              </a:buClr>
              <a:buSzPct val="80000"/>
              <a:buFont typeface="Arial" panose="020B0604020202020204" pitchFamily="34" charset="0"/>
              <a:buChar char="•"/>
              <a:defRPr/>
            </a:pPr>
            <a:r>
              <a:rPr lang="pl-PL" sz="1600" dirty="0">
                <a:latin typeface="Fira Sans" panose="020B0503050000020004" pitchFamily="34" charset="0"/>
                <a:ea typeface="Fira Sans" panose="020B0503050000020004" pitchFamily="34" charset="0"/>
                <a:cs typeface="Arial" panose="020B0604020202020204" pitchFamily="34" charset="0"/>
              </a:rPr>
              <a:t>Szacunkowe </a:t>
            </a:r>
            <a:r>
              <a:rPr lang="pl-PL" sz="1600" b="1" dirty="0">
                <a:latin typeface="Fira Sans" panose="020B0503050000020004" pitchFamily="34" charset="0"/>
                <a:ea typeface="Fira Sans" panose="020B0503050000020004" pitchFamily="34" charset="0"/>
                <a:cs typeface="Arial" panose="020B0604020202020204" pitchFamily="34" charset="0"/>
              </a:rPr>
              <a:t>miesięczne</a:t>
            </a:r>
            <a:r>
              <a:rPr lang="pl-PL" sz="1600" dirty="0">
                <a:latin typeface="Fira Sans" panose="020B0503050000020004" pitchFamily="34" charset="0"/>
                <a:ea typeface="Fira Sans" panose="020B0503050000020004" pitchFamily="34" charset="0"/>
                <a:cs typeface="Arial" panose="020B0604020202020204" pitchFamily="34" charset="0"/>
              </a:rPr>
              <a:t> dane o produkcji energii elektrycznej z standardowej instalacji fotowoltaicznej wg </a:t>
            </a:r>
            <a:r>
              <a:rPr lang="pl-PL" sz="1600" b="1" dirty="0">
                <a:latin typeface="Fira Sans" panose="020B0503050000020004" pitchFamily="34" charset="0"/>
                <a:ea typeface="Fira Sans" panose="020B0503050000020004" pitchFamily="34" charset="0"/>
                <a:cs typeface="Arial" panose="020B0604020202020204" pitchFamily="34" charset="0"/>
              </a:rPr>
              <a:t>lokalizacji</a:t>
            </a:r>
          </a:p>
          <a:p>
            <a:pPr marL="982663" indent="-627063">
              <a:spcAft>
                <a:spcPts val="600"/>
              </a:spcAft>
              <a:defRPr/>
            </a:pPr>
            <a:endParaRPr lang="pl-PL" sz="400" dirty="0">
              <a:latin typeface="Fira Sans" panose="020B0503050000020004" pitchFamily="34" charset="0"/>
              <a:ea typeface="Fira Sans" panose="020B0503050000020004" pitchFamily="34" charset="0"/>
              <a:cs typeface="Arial" panose="020B0604020202020204" pitchFamily="34" charset="0"/>
            </a:endParaRPr>
          </a:p>
        </p:txBody>
      </p:sp>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Integracja źródeł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5122" name="Picture 2" descr="Obraz znaleziony dla: to be continued">
            <a:extLst>
              <a:ext uri="{FF2B5EF4-FFF2-40B4-BE49-F238E27FC236}">
                <a16:creationId xmlns:a16="http://schemas.microsoft.com/office/drawing/2014/main" id="{50B00215-A7D2-4914-8305-58FE4FD44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650" y="3608870"/>
            <a:ext cx="3886200" cy="2789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7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pole tekstowe 9"/>
          <p:cNvSpPr txBox="1"/>
          <p:nvPr/>
        </p:nvSpPr>
        <p:spPr>
          <a:xfrm>
            <a:off x="291870" y="2782681"/>
            <a:ext cx="8446592" cy="523220"/>
          </a:xfrm>
          <a:prstGeom prst="rect">
            <a:avLst/>
          </a:prstGeom>
          <a:noFill/>
        </p:spPr>
        <p:txBody>
          <a:bodyPr wrap="square" rtlCol="0" anchor="t">
            <a:spAutoFit/>
          </a:bodyPr>
          <a:lstStyle/>
          <a:p>
            <a:pPr algn="ctr"/>
            <a:r>
              <a:rPr lang="pl-PL" sz="2800" dirty="0">
                <a:latin typeface="Fira Sans" panose="020B0503050000020004" pitchFamily="34" charset="0"/>
                <a:ea typeface="Fira Sans" panose="020B0503050000020004" pitchFamily="34" charset="0"/>
              </a:rPr>
              <a:t>Dziękujemy za uwagę</a:t>
            </a:r>
          </a:p>
        </p:txBody>
      </p:sp>
      <p:sp>
        <p:nvSpPr>
          <p:cNvPr id="15" name="Symbol zastępczy numeru slajdu 8"/>
          <p:cNvSpPr>
            <a:spLocks noGrp="1"/>
          </p:cNvSpPr>
          <p:nvPr>
            <p:ph type="sldNum" sz="quarter" idx="12"/>
          </p:nvPr>
        </p:nvSpPr>
        <p:spPr>
          <a:xfrm>
            <a:off x="6886575" y="6356351"/>
            <a:ext cx="2057400" cy="365125"/>
          </a:xfrm>
        </p:spPr>
        <p:txBody>
          <a:bodyPr/>
          <a:lstStyle/>
          <a:p>
            <a:r>
              <a:rPr lang="pl-PL" b="1" dirty="0">
                <a:solidFill>
                  <a:schemeClr val="bg1"/>
                </a:solidFill>
                <a:latin typeface="Fira Sans" panose="020B0503050000020004" pitchFamily="34" charset="0"/>
                <a:ea typeface="Fira Sans" panose="020B0503050000020004" pitchFamily="34" charset="0"/>
              </a:rPr>
              <a:t>7</a:t>
            </a:r>
          </a:p>
        </p:txBody>
      </p:sp>
      <p:pic>
        <p:nvPicPr>
          <p:cNvPr id="7" name="Obraz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39" y="154653"/>
            <a:ext cx="1913413" cy="593492"/>
          </a:xfrm>
          <a:prstGeom prst="rect">
            <a:avLst/>
          </a:prstGeom>
        </p:spPr>
      </p:pic>
      <p:sp>
        <p:nvSpPr>
          <p:cNvPr id="8" name="pole tekstowe 7"/>
          <p:cNvSpPr txBox="1"/>
          <p:nvPr/>
        </p:nvSpPr>
        <p:spPr>
          <a:xfrm>
            <a:off x="336073" y="6410741"/>
            <a:ext cx="8446592" cy="276999"/>
          </a:xfrm>
          <a:prstGeom prst="rect">
            <a:avLst/>
          </a:prstGeom>
          <a:noFill/>
        </p:spPr>
        <p:txBody>
          <a:bodyPr wrap="square" rtlCol="0" anchor="t">
            <a:spAutoFit/>
          </a:bodyPr>
          <a:lstStyle/>
          <a:p>
            <a:r>
              <a:rPr lang="pl-PL" sz="1200" dirty="0">
                <a:latin typeface="Fira Sans" panose="020B0503050000020004" pitchFamily="34" charset="0"/>
                <a:ea typeface="Fira Sans" panose="020B0503050000020004" pitchFamily="34" charset="0"/>
              </a:rPr>
              <a:t>Wrocław, 15.10.2024 r.</a:t>
            </a:r>
          </a:p>
        </p:txBody>
      </p:sp>
      <p:pic>
        <p:nvPicPr>
          <p:cNvPr id="6" name="Obraz 5">
            <a:extLst>
              <a:ext uri="{FF2B5EF4-FFF2-40B4-BE49-F238E27FC236}">
                <a16:creationId xmlns:a16="http://schemas.microsoft.com/office/drawing/2014/main" id="{EC864B20-6C21-48AC-81A4-BBBDB5F9156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4011" y="169940"/>
            <a:ext cx="2178050" cy="464820"/>
          </a:xfrm>
          <a:prstGeom prst="rect">
            <a:avLst/>
          </a:prstGeom>
          <a:noFill/>
        </p:spPr>
      </p:pic>
    </p:spTree>
    <p:extLst>
      <p:ext uri="{BB962C8B-B14F-4D97-AF65-F5344CB8AC3E}">
        <p14:creationId xmlns:p14="http://schemas.microsoft.com/office/powerpoint/2010/main" val="93849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5</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276045" y="789816"/>
            <a:ext cx="8274940" cy="4278094"/>
          </a:xfrm>
          <a:prstGeom prst="rect">
            <a:avLst/>
          </a:prstGeom>
        </p:spPr>
        <p:txBody>
          <a:bodyPr wrap="square">
            <a:spAutoFit/>
          </a:bodyPr>
          <a:lstStyle/>
          <a:p>
            <a:r>
              <a:rPr lang="pl-PL" sz="1600" dirty="0"/>
              <a:t>Wykorzystując API </a:t>
            </a:r>
            <a:r>
              <a:rPr lang="pl-PL" sz="1600" dirty="0" err="1"/>
              <a:t>OpenStreetMap</a:t>
            </a:r>
            <a:r>
              <a:rPr lang="pl-PL" sz="1600" dirty="0"/>
              <a:t> oraz </a:t>
            </a:r>
            <a:r>
              <a:rPr lang="pl-PL" sz="1600" dirty="0" err="1"/>
              <a:t>PVWatts</a:t>
            </a:r>
            <a:r>
              <a:rPr lang="pl-PL" sz="1600" dirty="0"/>
              <a:t> V8 uzupełniono rejestr małych instalacji o:</a:t>
            </a:r>
          </a:p>
          <a:p>
            <a:pPr marL="285750" lvl="0" indent="-285750">
              <a:buFont typeface="Arial" panose="020B0604020202020204" pitchFamily="34" charset="0"/>
              <a:buChar char="•"/>
            </a:pPr>
            <a:r>
              <a:rPr lang="pl-PL" sz="1600" dirty="0"/>
              <a:t>współrzędne geograficzne miejscowości, w której znajduje się instalacja </a:t>
            </a:r>
          </a:p>
          <a:p>
            <a:pPr marL="285750" lvl="0" indent="-285750">
              <a:buFont typeface="Arial" panose="020B0604020202020204" pitchFamily="34" charset="0"/>
              <a:buChar char="•"/>
            </a:pPr>
            <a:r>
              <a:rPr lang="pl-PL" sz="1600" dirty="0"/>
              <a:t>ilość energii słonecznej docierającej do instalacji fotowoltaicznej o mocy 4kW </a:t>
            </a:r>
          </a:p>
          <a:p>
            <a:pPr marL="285750" lvl="0" indent="-285750">
              <a:buFont typeface="Arial" panose="020B0604020202020204" pitchFamily="34" charset="0"/>
              <a:buChar char="•"/>
            </a:pPr>
            <a:r>
              <a:rPr lang="pl-PL" sz="1600" dirty="0"/>
              <a:t>potencjał tj. ilość prądu, którą może wygenerować dana instalacja fotowoltaiczna </a:t>
            </a:r>
          </a:p>
          <a:p>
            <a:pPr marL="285750" lvl="0" indent="-285750">
              <a:buFont typeface="Arial" panose="020B0604020202020204" pitchFamily="34" charset="0"/>
              <a:buChar char="•"/>
            </a:pPr>
            <a:endParaRPr lang="pl-PL" sz="1600" dirty="0"/>
          </a:p>
          <a:p>
            <a:r>
              <a:rPr lang="pl-PL" sz="1600" dirty="0"/>
              <a:t>Dane o energii i potencjale zebrane są w podziale na miesiące.</a:t>
            </a:r>
          </a:p>
          <a:p>
            <a:r>
              <a:rPr lang="pl-PL" sz="1600" dirty="0"/>
              <a:t>Zbiór zawiera informacje na temat wielu różnych typów instalacji oznaczonych trzyliterowymi skrótami:</a:t>
            </a:r>
          </a:p>
          <a:p>
            <a:pPr marL="285750" lvl="0" indent="-285750">
              <a:buFont typeface="Arial" panose="020B0604020202020204" pitchFamily="34" charset="0"/>
              <a:buChar char="•"/>
            </a:pPr>
            <a:r>
              <a:rPr lang="pl-PL" sz="1600" dirty="0"/>
              <a:t>BGO - biogaz</a:t>
            </a:r>
          </a:p>
          <a:p>
            <a:pPr marL="285750" lvl="0" indent="-285750">
              <a:buFont typeface="Arial" panose="020B0604020202020204" pitchFamily="34" charset="0"/>
              <a:buChar char="•"/>
            </a:pPr>
            <a:r>
              <a:rPr lang="pl-PL" sz="1600" dirty="0"/>
              <a:t>BGS - biogaz</a:t>
            </a:r>
          </a:p>
          <a:p>
            <a:pPr marL="285750" lvl="0" indent="-285750">
              <a:buFont typeface="Arial" panose="020B0604020202020204" pitchFamily="34" charset="0"/>
              <a:buChar char="•"/>
            </a:pPr>
            <a:r>
              <a:rPr lang="pl-PL" sz="1600" dirty="0"/>
              <a:t>BMG - biomasa</a:t>
            </a:r>
          </a:p>
          <a:p>
            <a:pPr marL="285750" lvl="0" indent="-285750">
              <a:buFont typeface="Arial" panose="020B0604020202020204" pitchFamily="34" charset="0"/>
              <a:buChar char="•"/>
            </a:pPr>
            <a:r>
              <a:rPr lang="pl-PL" sz="1600" dirty="0"/>
              <a:t>PVA - promieniowanie słoneczne</a:t>
            </a:r>
          </a:p>
          <a:p>
            <a:pPr marL="285750" lvl="0" indent="-285750">
              <a:buFont typeface="Arial" panose="020B0604020202020204" pitchFamily="34" charset="0"/>
              <a:buChar char="•"/>
            </a:pPr>
            <a:r>
              <a:rPr lang="pl-PL" sz="1600" dirty="0"/>
              <a:t>WIL - wiatr</a:t>
            </a:r>
          </a:p>
          <a:p>
            <a:pPr marL="285750" lvl="0" indent="-285750">
              <a:buFont typeface="Arial" panose="020B0604020202020204" pitchFamily="34" charset="0"/>
              <a:buChar char="•"/>
            </a:pPr>
            <a:r>
              <a:rPr lang="pl-PL" sz="1600" dirty="0"/>
              <a:t>WOA - elektrownie wodne przepływowe do 0,3 MW</a:t>
            </a:r>
          </a:p>
          <a:p>
            <a:pPr marL="285750" lvl="0" indent="-285750">
              <a:buFont typeface="Arial" panose="020B0604020202020204" pitchFamily="34" charset="0"/>
              <a:buChar char="•"/>
            </a:pPr>
            <a:r>
              <a:rPr lang="pl-PL" sz="1600" dirty="0"/>
              <a:t>WOB - elektrownie wodne przepływowe do 1 MW</a:t>
            </a:r>
          </a:p>
          <a:p>
            <a:pPr marL="285750" lvl="0" indent="-285750">
              <a:buFont typeface="Arial" panose="020B0604020202020204" pitchFamily="34" charset="0"/>
              <a:buChar char="•"/>
            </a:pPr>
            <a:r>
              <a:rPr lang="pl-PL" sz="1600" dirty="0"/>
              <a:t>WOC - elektrownie wodne przepływowe do 5 MW</a:t>
            </a:r>
          </a:p>
          <a:p>
            <a:endParaRPr lang="pl-PL" sz="1600" b="1" dirty="0"/>
          </a:p>
        </p:txBody>
      </p:sp>
      <p:sp>
        <p:nvSpPr>
          <p:cNvPr id="7" name="Prostokąt 6"/>
          <p:cNvSpPr/>
          <p:nvPr/>
        </p:nvSpPr>
        <p:spPr>
          <a:xfrm>
            <a:off x="276045" y="222306"/>
            <a:ext cx="8591910" cy="784830"/>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Rejestr małych instalacji</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271115677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dirty="0">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6</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2" name="Prostokąt 1"/>
          <p:cNvSpPr/>
          <p:nvPr/>
        </p:nvSpPr>
        <p:spPr>
          <a:xfrm>
            <a:off x="434530" y="768111"/>
            <a:ext cx="8274940" cy="5878532"/>
          </a:xfrm>
          <a:prstGeom prst="rect">
            <a:avLst/>
          </a:prstGeom>
        </p:spPr>
        <p:txBody>
          <a:bodyPr wrap="square">
            <a:spAutoFit/>
          </a:bodyPr>
          <a:lstStyle/>
          <a:p>
            <a:r>
              <a:rPr lang="pl-PL" dirty="0"/>
              <a:t>Instalacje fotowoltaiczne stanowią 68,2%* (71%)  wszystkich małych instalacji, elektrownie wodne 11,3% (17,8%*) zaś wiatrowe 16,5%* (7,79%). Pozostałe 3,9%* (3,31%) to instalacje na biogaz i biomasę. </a:t>
            </a:r>
          </a:p>
          <a:p>
            <a:r>
              <a:rPr lang="pl-PL" dirty="0"/>
              <a:t> </a:t>
            </a:r>
          </a:p>
          <a:p>
            <a:r>
              <a:rPr lang="pl-PL" dirty="0"/>
              <a:t>Dla unikalnych adresów</a:t>
            </a:r>
          </a:p>
          <a:p>
            <a:r>
              <a:rPr lang="pl-PL" dirty="0"/>
              <a:t>Blisko 82% łącznej mocy małych instalacji stanowią instalacje fotowoltaiczne. Udział elektrowni wodnych i wiatrowych wynosi, odpowiednio, 8,82% i 6,77%. </a:t>
            </a:r>
          </a:p>
          <a:p>
            <a:endParaRPr lang="pl-PL" dirty="0"/>
          </a:p>
          <a:p>
            <a:endParaRPr lang="pl-PL" dirty="0"/>
          </a:p>
          <a:p>
            <a:endParaRPr lang="pl-PL" dirty="0"/>
          </a:p>
          <a:p>
            <a:endParaRPr lang="pl-PL" dirty="0"/>
          </a:p>
          <a:p>
            <a:endParaRPr lang="pl-PL" dirty="0"/>
          </a:p>
          <a:p>
            <a:endParaRPr lang="pl-PL" dirty="0"/>
          </a:p>
          <a:p>
            <a:endParaRPr lang="pl-PL" dirty="0"/>
          </a:p>
          <a:p>
            <a:endParaRPr lang="pl-PL" dirty="0"/>
          </a:p>
          <a:p>
            <a:endParaRPr lang="pl-PL" dirty="0"/>
          </a:p>
          <a:p>
            <a:r>
              <a:rPr lang="pl-PL" dirty="0"/>
              <a:t>Średnia moc wszystkich* małych instalacji</a:t>
            </a:r>
          </a:p>
          <a:p>
            <a:r>
              <a:rPr lang="pl-PL" dirty="0"/>
              <a:t>elektrowni wodnych wynosi 2,51 MW </a:t>
            </a:r>
          </a:p>
          <a:p>
            <a:r>
              <a:rPr lang="pl-PL" dirty="0"/>
              <a:t>a instalacji na </a:t>
            </a:r>
            <a:r>
              <a:rPr lang="pl-PL" dirty="0" err="1"/>
              <a:t>biogas</a:t>
            </a:r>
            <a:r>
              <a:rPr lang="pl-PL" dirty="0"/>
              <a:t> i biopaliwo 1,8 MW.</a:t>
            </a:r>
          </a:p>
          <a:p>
            <a:endParaRPr lang="pl-PL" dirty="0"/>
          </a:p>
          <a:p>
            <a:endParaRPr lang="pl-PL" sz="1600" b="1" dirty="0"/>
          </a:p>
        </p:txBody>
      </p:sp>
      <p:sp>
        <p:nvSpPr>
          <p:cNvPr id="7" name="Prostokąt 6"/>
          <p:cNvSpPr/>
          <p:nvPr/>
        </p:nvSpPr>
        <p:spPr>
          <a:xfrm>
            <a:off x="335823" y="86714"/>
            <a:ext cx="8591910" cy="1154162"/>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Rejestr małych instalacji</a:t>
            </a:r>
          </a:p>
          <a:p>
            <a:pPr algn="ctr"/>
            <a:r>
              <a:rPr lang="pl-PL" sz="2400" b="1" dirty="0">
                <a:solidFill>
                  <a:srgbClr val="001D77"/>
                </a:solidFill>
                <a:latin typeface="Fira Sans" panose="020B0503050000020004" pitchFamily="34" charset="0"/>
                <a:ea typeface="Fira Sans" panose="020B0503050000020004" pitchFamily="34" charset="0"/>
              </a:rPr>
              <a:t>Analiza danych</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graphicFrame>
        <p:nvGraphicFramePr>
          <p:cNvPr id="8" name="Tabela 7">
            <a:extLst>
              <a:ext uri="{FF2B5EF4-FFF2-40B4-BE49-F238E27FC236}">
                <a16:creationId xmlns:a16="http://schemas.microsoft.com/office/drawing/2014/main" id="{5DA97577-ADB9-4D9A-A45C-B7F4F0D2EC3A}"/>
              </a:ext>
            </a:extLst>
          </p:cNvPr>
          <p:cNvGraphicFramePr>
            <a:graphicFrameLocks noGrp="1"/>
          </p:cNvGraphicFramePr>
          <p:nvPr>
            <p:extLst>
              <p:ext uri="{D42A27DB-BD31-4B8C-83A1-F6EECF244321}">
                <p14:modId xmlns:p14="http://schemas.microsoft.com/office/powerpoint/2010/main" val="218138096"/>
              </p:ext>
            </p:extLst>
          </p:nvPr>
        </p:nvGraphicFramePr>
        <p:xfrm>
          <a:off x="750404" y="2890860"/>
          <a:ext cx="4020185" cy="1828800"/>
        </p:xfrm>
        <a:graphic>
          <a:graphicData uri="http://schemas.openxmlformats.org/drawingml/2006/table">
            <a:tbl>
              <a:tblPr firstRow="1" firstCol="1" bandRow="1">
                <a:tableStyleId>{5C22544A-7EE6-4342-B048-85BDC9FD1C3A}</a:tableStyleId>
              </a:tblPr>
              <a:tblGrid>
                <a:gridCol w="1114425">
                  <a:extLst>
                    <a:ext uri="{9D8B030D-6E8A-4147-A177-3AD203B41FA5}">
                      <a16:colId xmlns:a16="http://schemas.microsoft.com/office/drawing/2014/main" val="2341282361"/>
                    </a:ext>
                  </a:extLst>
                </a:gridCol>
                <a:gridCol w="1452880">
                  <a:extLst>
                    <a:ext uri="{9D8B030D-6E8A-4147-A177-3AD203B41FA5}">
                      <a16:colId xmlns:a16="http://schemas.microsoft.com/office/drawing/2014/main" val="1522222529"/>
                    </a:ext>
                  </a:extLst>
                </a:gridCol>
                <a:gridCol w="1452880">
                  <a:extLst>
                    <a:ext uri="{9D8B030D-6E8A-4147-A177-3AD203B41FA5}">
                      <a16:colId xmlns:a16="http://schemas.microsoft.com/office/drawing/2014/main" val="117816483"/>
                    </a:ext>
                  </a:extLst>
                </a:gridCol>
              </a:tblGrid>
              <a:tr h="182880">
                <a:tc>
                  <a:txBody>
                    <a:bodyPr/>
                    <a:lstStyle/>
                    <a:p>
                      <a:pPr>
                        <a:lnSpc>
                          <a:spcPct val="107000"/>
                        </a:lnSpc>
                        <a:spcAft>
                          <a:spcPts val="0"/>
                        </a:spcAft>
                      </a:pPr>
                      <a:r>
                        <a:rPr lang="pl-PL" sz="1100">
                          <a:effectLst/>
                        </a:rPr>
                        <a:t>Rodzaj instalacji</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pl-PL" sz="1100">
                          <a:effectLst/>
                        </a:rPr>
                        <a:t>Udział w łącznej mocy</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pl-PL" sz="1100">
                          <a:effectLst/>
                        </a:rPr>
                        <a:t>Średnia moc [MW</a:t>
                      </a:r>
                      <a:r>
                        <a:rPr lang="pl-PL" sz="800">
                          <a:effectLst/>
                        </a:rPr>
                        <a:t> </a:t>
                      </a:r>
                      <a:r>
                        <a:rPr lang="pl-PL" sz="1100">
                          <a:effectLst/>
                        </a:rPr>
                        <a:t>]</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9876287"/>
                  </a:ext>
                </a:extLst>
              </a:tr>
              <a:tr h="182880">
                <a:tc>
                  <a:txBody>
                    <a:bodyPr/>
                    <a:lstStyle/>
                    <a:p>
                      <a:pPr>
                        <a:lnSpc>
                          <a:spcPct val="107000"/>
                        </a:lnSpc>
                        <a:spcAft>
                          <a:spcPts val="0"/>
                        </a:spcAft>
                      </a:pPr>
                      <a:r>
                        <a:rPr lang="pl-PL" sz="1100">
                          <a:effectLst/>
                        </a:rPr>
                        <a:t>BGM</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0,01%</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dirty="0">
                          <a:effectLst/>
                        </a:rPr>
                        <a:t>0,82</a:t>
                      </a:r>
                      <a:endParaRPr lang="pl-P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056694224"/>
                  </a:ext>
                </a:extLst>
              </a:tr>
              <a:tr h="182880">
                <a:tc>
                  <a:txBody>
                    <a:bodyPr/>
                    <a:lstStyle/>
                    <a:p>
                      <a:pPr>
                        <a:lnSpc>
                          <a:spcPct val="107000"/>
                        </a:lnSpc>
                        <a:spcAft>
                          <a:spcPts val="0"/>
                        </a:spcAft>
                      </a:pPr>
                      <a:r>
                        <a:rPr lang="pl-PL" sz="1100">
                          <a:effectLst/>
                        </a:rPr>
                        <a:t>BGO</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0,18%</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0,37</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267164513"/>
                  </a:ext>
                </a:extLst>
              </a:tr>
              <a:tr h="182880">
                <a:tc>
                  <a:txBody>
                    <a:bodyPr/>
                    <a:lstStyle/>
                    <a:p>
                      <a:pPr>
                        <a:lnSpc>
                          <a:spcPct val="107000"/>
                        </a:lnSpc>
                        <a:spcAft>
                          <a:spcPts val="0"/>
                        </a:spcAft>
                      </a:pPr>
                      <a:r>
                        <a:rPr lang="pl-PL" sz="1100">
                          <a:effectLst/>
                        </a:rPr>
                        <a:t>BGS</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2,08%</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2,84</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576066257"/>
                  </a:ext>
                </a:extLst>
              </a:tr>
              <a:tr h="182880">
                <a:tc>
                  <a:txBody>
                    <a:bodyPr/>
                    <a:lstStyle/>
                    <a:p>
                      <a:pPr>
                        <a:lnSpc>
                          <a:spcPct val="107000"/>
                        </a:lnSpc>
                        <a:spcAft>
                          <a:spcPts val="0"/>
                        </a:spcAft>
                      </a:pPr>
                      <a:r>
                        <a:rPr lang="pl-PL" sz="1100" dirty="0">
                          <a:effectLst/>
                        </a:rPr>
                        <a:t>BMG</a:t>
                      </a:r>
                      <a:endParaRPr lang="pl-P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dirty="0">
                          <a:effectLst/>
                        </a:rPr>
                        <a:t>0,02%</a:t>
                      </a:r>
                      <a:endParaRPr lang="pl-P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0,50</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97066786"/>
                  </a:ext>
                </a:extLst>
              </a:tr>
              <a:tr h="182880">
                <a:tc>
                  <a:txBody>
                    <a:bodyPr/>
                    <a:lstStyle/>
                    <a:p>
                      <a:pPr>
                        <a:lnSpc>
                          <a:spcPct val="107000"/>
                        </a:lnSpc>
                        <a:spcAft>
                          <a:spcPts val="0"/>
                        </a:spcAft>
                      </a:pPr>
                      <a:r>
                        <a:rPr lang="pl-PL" sz="1100">
                          <a:effectLst/>
                        </a:rPr>
                        <a:t>PVA</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dirty="0">
                          <a:effectLst/>
                        </a:rPr>
                        <a:t>81,97%</a:t>
                      </a:r>
                      <a:endParaRPr lang="pl-P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3,85</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069647043"/>
                  </a:ext>
                </a:extLst>
              </a:tr>
              <a:tr h="182880">
                <a:tc>
                  <a:txBody>
                    <a:bodyPr/>
                    <a:lstStyle/>
                    <a:p>
                      <a:pPr>
                        <a:lnSpc>
                          <a:spcPct val="107000"/>
                        </a:lnSpc>
                        <a:spcAft>
                          <a:spcPts val="0"/>
                        </a:spcAft>
                      </a:pPr>
                      <a:r>
                        <a:rPr lang="pl-PL" sz="1100">
                          <a:effectLst/>
                        </a:rPr>
                        <a:t>WIL</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dirty="0">
                          <a:effectLst/>
                        </a:rPr>
                        <a:t>6,93%</a:t>
                      </a:r>
                      <a:endParaRPr lang="pl-P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1,35</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390046916"/>
                  </a:ext>
                </a:extLst>
              </a:tr>
              <a:tr h="182880">
                <a:tc>
                  <a:txBody>
                    <a:bodyPr/>
                    <a:lstStyle/>
                    <a:p>
                      <a:pPr>
                        <a:lnSpc>
                          <a:spcPct val="107000"/>
                        </a:lnSpc>
                        <a:spcAft>
                          <a:spcPts val="0"/>
                        </a:spcAft>
                      </a:pPr>
                      <a:r>
                        <a:rPr lang="pl-PL" sz="1100">
                          <a:effectLst/>
                        </a:rPr>
                        <a:t>WOA</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dirty="0">
                          <a:effectLst/>
                        </a:rPr>
                        <a:t>1,62%</a:t>
                      </a:r>
                      <a:endParaRPr lang="pl-P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0,60</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141144063"/>
                  </a:ext>
                </a:extLst>
              </a:tr>
              <a:tr h="182880">
                <a:tc>
                  <a:txBody>
                    <a:bodyPr/>
                    <a:lstStyle/>
                    <a:p>
                      <a:pPr>
                        <a:lnSpc>
                          <a:spcPct val="107000"/>
                        </a:lnSpc>
                        <a:spcAft>
                          <a:spcPts val="0"/>
                        </a:spcAft>
                      </a:pPr>
                      <a:r>
                        <a:rPr lang="pl-PL" sz="1100">
                          <a:effectLst/>
                        </a:rPr>
                        <a:t>WOB</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6,77%</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8,74</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880850418"/>
                  </a:ext>
                </a:extLst>
              </a:tr>
              <a:tr h="182880">
                <a:tc>
                  <a:txBody>
                    <a:bodyPr/>
                    <a:lstStyle/>
                    <a:p>
                      <a:pPr>
                        <a:lnSpc>
                          <a:spcPct val="107000"/>
                        </a:lnSpc>
                        <a:spcAft>
                          <a:spcPts val="0"/>
                        </a:spcAft>
                      </a:pPr>
                      <a:r>
                        <a:rPr lang="pl-PL" sz="1100">
                          <a:effectLst/>
                        </a:rPr>
                        <a:t>WOC</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a:effectLst/>
                        </a:rPr>
                        <a:t>0,43%</a:t>
                      </a:r>
                      <a:endParaRPr lang="pl-P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0"/>
                        </a:spcAft>
                      </a:pPr>
                      <a:r>
                        <a:rPr lang="pl-PL" sz="1100" dirty="0">
                          <a:effectLst/>
                        </a:rPr>
                        <a:t>13,17</a:t>
                      </a:r>
                      <a:endParaRPr lang="pl-P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88627288"/>
                  </a:ext>
                </a:extLst>
              </a:tr>
            </a:tbl>
          </a:graphicData>
        </a:graphic>
      </p:graphicFrame>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A06A9EAC-D9F7-4019-A913-DD4282536F15}"/>
                  </a:ext>
                </a:extLst>
              </p:cNvPr>
              <p:cNvSpPr txBox="1"/>
              <p:nvPr/>
            </p:nvSpPr>
            <p:spPr>
              <a:xfrm>
                <a:off x="2125844" y="6240366"/>
                <a:ext cx="223830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200">
                          <a:latin typeface="Cambria Math" panose="02040503050406030204" pitchFamily="18" charset="0"/>
                        </a:rPr>
                        <m:t>∗</m:t>
                      </m:r>
                      <m:r>
                        <m:rPr>
                          <m:sty m:val="p"/>
                        </m:rPr>
                        <a:rPr lang="pl-PL" sz="1200">
                          <a:latin typeface="Cambria Math" panose="02040503050406030204" pitchFamily="18" charset="0"/>
                        </a:rPr>
                        <m:t>dla</m:t>
                      </m:r>
                      <m:r>
                        <a:rPr lang="pl-PL" sz="1200">
                          <a:latin typeface="Cambria Math" panose="02040503050406030204" pitchFamily="18" charset="0"/>
                        </a:rPr>
                        <m:t> </m:t>
                      </m:r>
                      <m:r>
                        <m:rPr>
                          <m:sty m:val="p"/>
                        </m:rPr>
                        <a:rPr lang="pl-PL" sz="1200">
                          <a:latin typeface="Cambria Math" panose="02040503050406030204" pitchFamily="18" charset="0"/>
                        </a:rPr>
                        <m:t>wszystkich</m:t>
                      </m:r>
                      <m:r>
                        <a:rPr lang="pl-PL" sz="1200">
                          <a:latin typeface="Cambria Math" panose="02040503050406030204" pitchFamily="18" charset="0"/>
                        </a:rPr>
                        <m:t> </m:t>
                      </m:r>
                      <m:r>
                        <m:rPr>
                          <m:sty m:val="p"/>
                        </m:rPr>
                        <a:rPr lang="pl-PL" sz="1200">
                          <a:latin typeface="Cambria Math" panose="02040503050406030204" pitchFamily="18" charset="0"/>
                        </a:rPr>
                        <m:t>adres</m:t>
                      </m:r>
                      <m:r>
                        <a:rPr lang="pl-PL" sz="1200">
                          <a:latin typeface="Cambria Math" panose="02040503050406030204" pitchFamily="18" charset="0"/>
                        </a:rPr>
                        <m:t>ó</m:t>
                      </m:r>
                      <m:r>
                        <m:rPr>
                          <m:sty m:val="p"/>
                        </m:rPr>
                        <a:rPr lang="pl-PL" sz="1200">
                          <a:latin typeface="Cambria Math" panose="02040503050406030204" pitchFamily="18" charset="0"/>
                        </a:rPr>
                        <m:t>w</m:t>
                      </m:r>
                      <m:r>
                        <a:rPr lang="pl-PL" sz="1200">
                          <a:latin typeface="Cambria Math" panose="02040503050406030204" pitchFamily="18" charset="0"/>
                        </a:rPr>
                        <m:t> </m:t>
                      </m:r>
                      <m:r>
                        <m:rPr>
                          <m:sty m:val="p"/>
                        </m:rPr>
                        <a:rPr lang="pl-PL" sz="1200">
                          <a:latin typeface="Cambria Math" panose="02040503050406030204" pitchFamily="18" charset="0"/>
                        </a:rPr>
                        <m:t>w</m:t>
                      </m:r>
                      <m:r>
                        <a:rPr lang="pl-PL" sz="1200">
                          <a:latin typeface="Cambria Math" panose="02040503050406030204" pitchFamily="18" charset="0"/>
                        </a:rPr>
                        <m:t> </m:t>
                      </m:r>
                      <m:r>
                        <m:rPr>
                          <m:sty m:val="p"/>
                        </m:rPr>
                        <a:rPr lang="pl-PL" sz="1200">
                          <a:latin typeface="Cambria Math" panose="02040503050406030204" pitchFamily="18" charset="0"/>
                        </a:rPr>
                        <m:t>bazie</m:t>
                      </m:r>
                    </m:oMath>
                  </m:oMathPara>
                </a14:m>
                <a:endParaRPr lang="pl-PL" sz="1200" dirty="0"/>
              </a:p>
            </p:txBody>
          </p:sp>
        </mc:Choice>
        <mc:Fallback xmlns="">
          <p:sp>
            <p:nvSpPr>
              <p:cNvPr id="12" name="pole tekstowe 11">
                <a:extLst>
                  <a:ext uri="{FF2B5EF4-FFF2-40B4-BE49-F238E27FC236}">
                    <a16:creationId xmlns:a16="http://schemas.microsoft.com/office/drawing/2014/main" id="{A06A9EAC-D9F7-4019-A913-DD4282536F15}"/>
                  </a:ext>
                </a:extLst>
              </p:cNvPr>
              <p:cNvSpPr txBox="1">
                <a:spLocks noRot="1" noChangeAspect="1" noMove="1" noResize="1" noEditPoints="1" noAdjustHandles="1" noChangeArrowheads="1" noChangeShapeType="1" noTextEdit="1"/>
              </p:cNvSpPr>
              <p:nvPr/>
            </p:nvSpPr>
            <p:spPr>
              <a:xfrm>
                <a:off x="2125844" y="6240366"/>
                <a:ext cx="2238305" cy="184666"/>
              </a:xfrm>
              <a:prstGeom prst="rect">
                <a:avLst/>
              </a:prstGeom>
              <a:blipFill>
                <a:blip r:embed="rId4"/>
                <a:stretch>
                  <a:fillRect l="-545" t="-6667" r="-1090" b="-33333"/>
                </a:stretch>
              </a:blipFill>
            </p:spPr>
            <p:txBody>
              <a:bodyPr/>
              <a:lstStyle/>
              <a:p>
                <a:r>
                  <a:rPr lang="pl-PL">
                    <a:noFill/>
                  </a:rPr>
                  <a:t> </a:t>
                </a:r>
              </a:p>
            </p:txBody>
          </p:sp>
        </mc:Fallback>
      </mc:AlternateContent>
      <p:pic>
        <p:nvPicPr>
          <p:cNvPr id="16" name="Obraz 15">
            <a:extLst>
              <a:ext uri="{FF2B5EF4-FFF2-40B4-BE49-F238E27FC236}">
                <a16:creationId xmlns:a16="http://schemas.microsoft.com/office/drawing/2014/main" id="{0E9009C2-7787-4991-BA7D-0FA2EBD0F62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974910" y="2822845"/>
            <a:ext cx="3952823" cy="3500238"/>
          </a:xfrm>
          <a:prstGeom prst="rect">
            <a:avLst/>
          </a:prstGeom>
          <a:noFill/>
          <a:ln>
            <a:noFill/>
          </a:ln>
        </p:spPr>
      </p:pic>
    </p:spTree>
    <p:extLst>
      <p:ext uri="{BB962C8B-B14F-4D97-AF65-F5344CB8AC3E}">
        <p14:creationId xmlns:p14="http://schemas.microsoft.com/office/powerpoint/2010/main" val="219053937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7</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95973" y="95940"/>
            <a:ext cx="8591910" cy="1154162"/>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Rejestr małych instalacji</a:t>
            </a:r>
          </a:p>
          <a:p>
            <a:pPr algn="ctr"/>
            <a:r>
              <a:rPr lang="pl-PL" sz="2400" b="1" dirty="0">
                <a:solidFill>
                  <a:srgbClr val="001D77"/>
                </a:solidFill>
                <a:latin typeface="Fira Sans" panose="020B0503050000020004" pitchFamily="34" charset="0"/>
                <a:ea typeface="Fira Sans" panose="020B0503050000020004" pitchFamily="34" charset="0"/>
              </a:rPr>
              <a:t>Lokalizacja</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pic>
        <p:nvPicPr>
          <p:cNvPr id="9" name="Obraz 8">
            <a:extLst>
              <a:ext uri="{FF2B5EF4-FFF2-40B4-BE49-F238E27FC236}">
                <a16:creationId xmlns:a16="http://schemas.microsoft.com/office/drawing/2014/main" id="{E9A54F52-F8D2-4582-A8FA-8EF6814A46E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15274" y="944198"/>
            <a:ext cx="6517372" cy="5240781"/>
          </a:xfrm>
          <a:prstGeom prst="rect">
            <a:avLst/>
          </a:prstGeom>
          <a:noFill/>
          <a:ln>
            <a:noFill/>
          </a:ln>
        </p:spPr>
      </p:pic>
      <p:sp>
        <p:nvSpPr>
          <p:cNvPr id="3" name="pole tekstowe 2">
            <a:extLst>
              <a:ext uri="{FF2B5EF4-FFF2-40B4-BE49-F238E27FC236}">
                <a16:creationId xmlns:a16="http://schemas.microsoft.com/office/drawing/2014/main" id="{6AC5215A-880C-425A-8D26-80ADE69C7223}"/>
              </a:ext>
            </a:extLst>
          </p:cNvPr>
          <p:cNvSpPr txBox="1"/>
          <p:nvPr/>
        </p:nvSpPr>
        <p:spPr>
          <a:xfrm>
            <a:off x="2357306" y="6334780"/>
            <a:ext cx="5025006" cy="523220"/>
          </a:xfrm>
          <a:prstGeom prst="rect">
            <a:avLst/>
          </a:prstGeom>
          <a:noFill/>
        </p:spPr>
        <p:txBody>
          <a:bodyPr wrap="square" rtlCol="0">
            <a:spAutoFit/>
          </a:bodyPr>
          <a:lstStyle/>
          <a:p>
            <a:r>
              <a:rPr lang="pl-PL" sz="1400" dirty="0"/>
              <a:t>Kolor- typ instalacji</a:t>
            </a:r>
          </a:p>
          <a:p>
            <a:r>
              <a:rPr lang="pl-PL" sz="1400" dirty="0"/>
              <a:t>Wielkość kropki – moc instalacji</a:t>
            </a:r>
          </a:p>
        </p:txBody>
      </p:sp>
    </p:spTree>
    <p:extLst>
      <p:ext uri="{BB962C8B-B14F-4D97-AF65-F5344CB8AC3E}">
        <p14:creationId xmlns:p14="http://schemas.microsoft.com/office/powerpoint/2010/main" val="74107436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8</a:t>
            </a:r>
          </a:p>
        </p:txBody>
      </p:sp>
      <p:pic>
        <p:nvPicPr>
          <p:cNvPr id="15" name="Obraz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6" y="6184979"/>
            <a:ext cx="1547861" cy="480107"/>
          </a:xfrm>
          <a:prstGeom prst="rect">
            <a:avLst/>
          </a:prstGeom>
        </p:spPr>
      </p:pic>
      <p:sp>
        <p:nvSpPr>
          <p:cNvPr id="7" name="Prostokąt 6"/>
          <p:cNvSpPr/>
          <p:nvPr/>
        </p:nvSpPr>
        <p:spPr>
          <a:xfrm>
            <a:off x="295973" y="95940"/>
            <a:ext cx="8591910" cy="1154162"/>
          </a:xfrm>
          <a:prstGeom prst="rect">
            <a:avLst/>
          </a:prstGeom>
        </p:spPr>
        <p:txBody>
          <a:bodyPr wrap="square">
            <a:spAutoFit/>
          </a:bodyPr>
          <a:lstStyle/>
          <a:p>
            <a:pPr algn="ctr"/>
            <a:r>
              <a:rPr lang="pl-PL" sz="2400" b="1" dirty="0">
                <a:solidFill>
                  <a:srgbClr val="001D77"/>
                </a:solidFill>
                <a:latin typeface="Fira Sans" panose="020B0503050000020004" pitchFamily="34" charset="0"/>
                <a:ea typeface="Fira Sans" panose="020B0503050000020004" pitchFamily="34" charset="0"/>
              </a:rPr>
              <a:t>Rejestr małych instalacji</a:t>
            </a:r>
          </a:p>
          <a:p>
            <a:pPr algn="ctr"/>
            <a:r>
              <a:rPr lang="pl-PL" sz="2400" b="1" dirty="0">
                <a:solidFill>
                  <a:srgbClr val="001D77"/>
                </a:solidFill>
                <a:latin typeface="Fira Sans" panose="020B0503050000020004" pitchFamily="34" charset="0"/>
                <a:ea typeface="Fira Sans" panose="020B0503050000020004" pitchFamily="34" charset="0"/>
              </a:rPr>
              <a:t>Liczba instalacji</a:t>
            </a:r>
          </a:p>
          <a:p>
            <a:pPr algn="ct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
        <p:nvSpPr>
          <p:cNvPr id="3" name="pole tekstowe 2">
            <a:extLst>
              <a:ext uri="{FF2B5EF4-FFF2-40B4-BE49-F238E27FC236}">
                <a16:creationId xmlns:a16="http://schemas.microsoft.com/office/drawing/2014/main" id="{6AC5215A-880C-425A-8D26-80ADE69C7223}"/>
              </a:ext>
            </a:extLst>
          </p:cNvPr>
          <p:cNvSpPr txBox="1"/>
          <p:nvPr/>
        </p:nvSpPr>
        <p:spPr>
          <a:xfrm>
            <a:off x="2318326" y="6238190"/>
            <a:ext cx="5025006" cy="523220"/>
          </a:xfrm>
          <a:prstGeom prst="rect">
            <a:avLst/>
          </a:prstGeom>
          <a:noFill/>
        </p:spPr>
        <p:txBody>
          <a:bodyPr wrap="square" rtlCol="0">
            <a:spAutoFit/>
          </a:bodyPr>
          <a:lstStyle/>
          <a:p>
            <a:r>
              <a:rPr lang="pl-PL" sz="1400" dirty="0"/>
              <a:t>Kolor- typ instalacji</a:t>
            </a:r>
          </a:p>
          <a:p>
            <a:r>
              <a:rPr lang="pl-PL" sz="1400" dirty="0"/>
              <a:t>Wielkość kropki – liczba instalacji</a:t>
            </a:r>
          </a:p>
        </p:txBody>
      </p:sp>
      <p:pic>
        <p:nvPicPr>
          <p:cNvPr id="8" name="Obraz 7">
            <a:extLst>
              <a:ext uri="{FF2B5EF4-FFF2-40B4-BE49-F238E27FC236}">
                <a16:creationId xmlns:a16="http://schemas.microsoft.com/office/drawing/2014/main" id="{CE7C993D-5C5C-477D-824C-E6B92871F06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23886" y="903248"/>
            <a:ext cx="6450260" cy="5051504"/>
          </a:xfrm>
          <a:prstGeom prst="rect">
            <a:avLst/>
          </a:prstGeom>
          <a:noFill/>
          <a:ln>
            <a:noFill/>
          </a:ln>
        </p:spPr>
      </p:pic>
    </p:spTree>
    <p:extLst>
      <p:ext uri="{BB962C8B-B14F-4D97-AF65-F5344CB8AC3E}">
        <p14:creationId xmlns:p14="http://schemas.microsoft.com/office/powerpoint/2010/main" val="338343533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Motyw pakietu Office">
  <a:themeElements>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8159</TotalTime>
  <Words>2629</Words>
  <Application>Microsoft Office PowerPoint</Application>
  <PresentationFormat>Pokaz na ekranie (4:3)</PresentationFormat>
  <Paragraphs>509</Paragraphs>
  <Slides>53</Slides>
  <Notes>22</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53</vt:i4>
      </vt:variant>
    </vt:vector>
  </HeadingPairs>
  <TitlesOfParts>
    <vt:vector size="60" baseType="lpstr">
      <vt:lpstr>Cambria Math</vt:lpstr>
      <vt:lpstr>Arial</vt:lpstr>
      <vt:lpstr>Calibri</vt:lpstr>
      <vt:lpstr>Fira Sans</vt:lpstr>
      <vt:lpstr>Wingdings</vt:lpstr>
      <vt:lpstr>Calibri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Bartoszewicz Marek</dc:creator>
  <cp:lastModifiedBy>Wójcik Sebastian</cp:lastModifiedBy>
  <cp:revision>638</cp:revision>
  <cp:lastPrinted>2018-05-14T12:08:58Z</cp:lastPrinted>
  <dcterms:created xsi:type="dcterms:W3CDTF">2018-01-16T11:44:09Z</dcterms:created>
  <dcterms:modified xsi:type="dcterms:W3CDTF">2024-10-14T07:44:27Z</dcterms:modified>
</cp:coreProperties>
</file>